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7312025" cy="81835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78" userDrawn="1">
          <p15:clr>
            <a:srgbClr val="A4A3A4"/>
          </p15:clr>
        </p15:guide>
        <p15:guide id="2" pos="23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showGuides="1">
      <p:cViewPr varScale="1">
        <p:scale>
          <a:sx n="83" d="100"/>
          <a:sy n="83" d="100"/>
        </p:scale>
        <p:origin x="1301" y="72"/>
      </p:cViewPr>
      <p:guideLst>
        <p:guide orient="horz" pos="2578"/>
        <p:guide pos="23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48402" y="1339301"/>
            <a:ext cx="6215221" cy="2849092"/>
          </a:xfrm>
        </p:spPr>
        <p:txBody>
          <a:bodyPr anchor="b"/>
          <a:lstStyle>
            <a:lvl1pPr algn="ctr">
              <a:defRPr sz="4798"/>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914003" y="4298266"/>
            <a:ext cx="5484019" cy="1975799"/>
          </a:xfrm>
        </p:spPr>
        <p:txBody>
          <a:bodyPr/>
          <a:lstStyle>
            <a:lvl1pPr marL="0" indent="0" algn="ctr">
              <a:buNone/>
              <a:defRPr sz="1919"/>
            </a:lvl1pPr>
            <a:lvl2pPr marL="365623" indent="0" algn="ctr">
              <a:buNone/>
              <a:defRPr sz="1599"/>
            </a:lvl2pPr>
            <a:lvl3pPr marL="731246" indent="0" algn="ctr">
              <a:buNone/>
              <a:defRPr sz="1439"/>
            </a:lvl3pPr>
            <a:lvl4pPr marL="1096869" indent="0" algn="ctr">
              <a:buNone/>
              <a:defRPr sz="1280"/>
            </a:lvl4pPr>
            <a:lvl5pPr marL="1462491" indent="0" algn="ctr">
              <a:buNone/>
              <a:defRPr sz="1280"/>
            </a:lvl5pPr>
            <a:lvl6pPr marL="1828114" indent="0" algn="ctr">
              <a:buNone/>
              <a:defRPr sz="1280"/>
            </a:lvl6pPr>
            <a:lvl7pPr marL="2193737" indent="0" algn="ctr">
              <a:buNone/>
              <a:defRPr sz="1280"/>
            </a:lvl7pPr>
            <a:lvl8pPr marL="2559360" indent="0" algn="ctr">
              <a:buNone/>
              <a:defRPr sz="1280"/>
            </a:lvl8pPr>
            <a:lvl9pPr marL="2924983" indent="0" algn="ctr">
              <a:buNone/>
              <a:defRPr sz="128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13/07/2020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440341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13/07/2020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77605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2668" y="435699"/>
            <a:ext cx="1576655" cy="693519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502702" y="435699"/>
            <a:ext cx="4638566" cy="693519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13/07/2020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718901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13/07/2020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2714735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98894" y="2040210"/>
            <a:ext cx="6306622" cy="3404134"/>
          </a:xfrm>
        </p:spPr>
        <p:txBody>
          <a:bodyPr anchor="b"/>
          <a:lstStyle>
            <a:lvl1pPr>
              <a:defRPr sz="4798"/>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98894" y="5476549"/>
            <a:ext cx="6306622" cy="1790154"/>
          </a:xfrm>
        </p:spPr>
        <p:txBody>
          <a:bodyPr/>
          <a:lstStyle>
            <a:lvl1pPr marL="0" indent="0">
              <a:buNone/>
              <a:defRPr sz="1919">
                <a:solidFill>
                  <a:schemeClr val="tx1"/>
                </a:solidFill>
              </a:defRPr>
            </a:lvl1pPr>
            <a:lvl2pPr marL="365623" indent="0">
              <a:buNone/>
              <a:defRPr sz="1599">
                <a:solidFill>
                  <a:schemeClr val="tx1">
                    <a:tint val="75000"/>
                  </a:schemeClr>
                </a:solidFill>
              </a:defRPr>
            </a:lvl2pPr>
            <a:lvl3pPr marL="731246" indent="0">
              <a:buNone/>
              <a:defRPr sz="1439">
                <a:solidFill>
                  <a:schemeClr val="tx1">
                    <a:tint val="75000"/>
                  </a:schemeClr>
                </a:solidFill>
              </a:defRPr>
            </a:lvl3pPr>
            <a:lvl4pPr marL="1096869" indent="0">
              <a:buNone/>
              <a:defRPr sz="1280">
                <a:solidFill>
                  <a:schemeClr val="tx1">
                    <a:tint val="75000"/>
                  </a:schemeClr>
                </a:solidFill>
              </a:defRPr>
            </a:lvl4pPr>
            <a:lvl5pPr marL="1462491" indent="0">
              <a:buNone/>
              <a:defRPr sz="1280">
                <a:solidFill>
                  <a:schemeClr val="tx1">
                    <a:tint val="75000"/>
                  </a:schemeClr>
                </a:solidFill>
              </a:defRPr>
            </a:lvl5pPr>
            <a:lvl6pPr marL="1828114" indent="0">
              <a:buNone/>
              <a:defRPr sz="1280">
                <a:solidFill>
                  <a:schemeClr val="tx1">
                    <a:tint val="75000"/>
                  </a:schemeClr>
                </a:solidFill>
              </a:defRPr>
            </a:lvl6pPr>
            <a:lvl7pPr marL="2193737" indent="0">
              <a:buNone/>
              <a:defRPr sz="1280">
                <a:solidFill>
                  <a:schemeClr val="tx1">
                    <a:tint val="75000"/>
                  </a:schemeClr>
                </a:solidFill>
              </a:defRPr>
            </a:lvl7pPr>
            <a:lvl8pPr marL="2559360" indent="0">
              <a:buNone/>
              <a:defRPr sz="1280">
                <a:solidFill>
                  <a:schemeClr val="tx1">
                    <a:tint val="75000"/>
                  </a:schemeClr>
                </a:solidFill>
              </a:defRPr>
            </a:lvl8pPr>
            <a:lvl9pPr marL="2924983" indent="0">
              <a:buNone/>
              <a:defRPr sz="128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844516B-D6DB-4A77-BF21-5DEA376571B8}" type="datetimeFigureOut">
              <a:rPr lang="es-ES" smtClean="0"/>
              <a:t>13/07/2020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1508843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02702" y="2178495"/>
            <a:ext cx="3107611" cy="519239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3701712" y="2178495"/>
            <a:ext cx="3107611" cy="519239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844516B-D6DB-4A77-BF21-5DEA376571B8}" type="datetimeFigureOut">
              <a:rPr lang="es-ES" smtClean="0"/>
              <a:t>13/07/2020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3817400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503654" y="435701"/>
            <a:ext cx="6306622" cy="158177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03655" y="2006110"/>
            <a:ext cx="3093329" cy="983164"/>
          </a:xfrm>
        </p:spPr>
        <p:txBody>
          <a:bodyPr anchor="b"/>
          <a:lstStyle>
            <a:lvl1pPr marL="0" indent="0">
              <a:buNone/>
              <a:defRPr sz="1919" b="1"/>
            </a:lvl1pPr>
            <a:lvl2pPr marL="365623" indent="0">
              <a:buNone/>
              <a:defRPr sz="1599" b="1"/>
            </a:lvl2pPr>
            <a:lvl3pPr marL="731246" indent="0">
              <a:buNone/>
              <a:defRPr sz="1439" b="1"/>
            </a:lvl3pPr>
            <a:lvl4pPr marL="1096869" indent="0">
              <a:buNone/>
              <a:defRPr sz="1280" b="1"/>
            </a:lvl4pPr>
            <a:lvl5pPr marL="1462491" indent="0">
              <a:buNone/>
              <a:defRPr sz="1280" b="1"/>
            </a:lvl5pPr>
            <a:lvl6pPr marL="1828114" indent="0">
              <a:buNone/>
              <a:defRPr sz="1280" b="1"/>
            </a:lvl6pPr>
            <a:lvl7pPr marL="2193737" indent="0">
              <a:buNone/>
              <a:defRPr sz="1280" b="1"/>
            </a:lvl7pPr>
            <a:lvl8pPr marL="2559360" indent="0">
              <a:buNone/>
              <a:defRPr sz="1280" b="1"/>
            </a:lvl8pPr>
            <a:lvl9pPr marL="2924983" indent="0">
              <a:buNone/>
              <a:defRPr sz="1280" b="1"/>
            </a:lvl9pPr>
          </a:lstStyle>
          <a:p>
            <a:pPr lvl="0"/>
            <a:r>
              <a:rPr lang="es-ES"/>
              <a:t>Haga clic para modificar los estilos de texto del patrón</a:t>
            </a:r>
          </a:p>
        </p:txBody>
      </p:sp>
      <p:sp>
        <p:nvSpPr>
          <p:cNvPr id="4" name="Content Placeholder 3"/>
          <p:cNvSpPr>
            <a:spLocks noGrp="1"/>
          </p:cNvSpPr>
          <p:nvPr>
            <p:ph sz="half" idx="2"/>
          </p:nvPr>
        </p:nvSpPr>
        <p:spPr>
          <a:xfrm>
            <a:off x="503655" y="2989274"/>
            <a:ext cx="3093329" cy="43967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3701713" y="2006110"/>
            <a:ext cx="3108563" cy="983164"/>
          </a:xfrm>
        </p:spPr>
        <p:txBody>
          <a:bodyPr anchor="b"/>
          <a:lstStyle>
            <a:lvl1pPr marL="0" indent="0">
              <a:buNone/>
              <a:defRPr sz="1919" b="1"/>
            </a:lvl1pPr>
            <a:lvl2pPr marL="365623" indent="0">
              <a:buNone/>
              <a:defRPr sz="1599" b="1"/>
            </a:lvl2pPr>
            <a:lvl3pPr marL="731246" indent="0">
              <a:buNone/>
              <a:defRPr sz="1439" b="1"/>
            </a:lvl3pPr>
            <a:lvl4pPr marL="1096869" indent="0">
              <a:buNone/>
              <a:defRPr sz="1280" b="1"/>
            </a:lvl4pPr>
            <a:lvl5pPr marL="1462491" indent="0">
              <a:buNone/>
              <a:defRPr sz="1280" b="1"/>
            </a:lvl5pPr>
            <a:lvl6pPr marL="1828114" indent="0">
              <a:buNone/>
              <a:defRPr sz="1280" b="1"/>
            </a:lvl6pPr>
            <a:lvl7pPr marL="2193737" indent="0">
              <a:buNone/>
              <a:defRPr sz="1280" b="1"/>
            </a:lvl7pPr>
            <a:lvl8pPr marL="2559360" indent="0">
              <a:buNone/>
              <a:defRPr sz="1280" b="1"/>
            </a:lvl8pPr>
            <a:lvl9pPr marL="2924983" indent="0">
              <a:buNone/>
              <a:defRPr sz="1280" b="1"/>
            </a:lvl9pPr>
          </a:lstStyle>
          <a:p>
            <a:pPr lvl="0"/>
            <a:r>
              <a:rPr lang="es-ES"/>
              <a:t>Haga clic para modificar los estilos de texto del patrón</a:t>
            </a:r>
          </a:p>
        </p:txBody>
      </p:sp>
      <p:sp>
        <p:nvSpPr>
          <p:cNvPr id="6" name="Content Placeholder 5"/>
          <p:cNvSpPr>
            <a:spLocks noGrp="1"/>
          </p:cNvSpPr>
          <p:nvPr>
            <p:ph sz="quarter" idx="4"/>
          </p:nvPr>
        </p:nvSpPr>
        <p:spPr>
          <a:xfrm>
            <a:off x="3701713" y="2989274"/>
            <a:ext cx="3108563" cy="43967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844516B-D6DB-4A77-BF21-5DEA376571B8}" type="datetimeFigureOut">
              <a:rPr lang="es-ES" smtClean="0"/>
              <a:t>13/07/2020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2651448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844516B-D6DB-4A77-BF21-5DEA376571B8}" type="datetimeFigureOut">
              <a:rPr lang="es-ES" smtClean="0"/>
              <a:t>13/07/2020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362884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44516B-D6DB-4A77-BF21-5DEA376571B8}" type="datetimeFigureOut">
              <a:rPr lang="es-ES" smtClean="0"/>
              <a:t>13/07/2020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1398848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03654" y="545571"/>
            <a:ext cx="2358318" cy="1909498"/>
          </a:xfrm>
        </p:spPr>
        <p:txBody>
          <a:bodyPr anchor="b"/>
          <a:lstStyle>
            <a:lvl1pPr>
              <a:defRPr sz="2559"/>
            </a:lvl1pPr>
          </a:lstStyle>
          <a:p>
            <a:r>
              <a:rPr lang="es-ES"/>
              <a:t>Haga clic para modificar el estilo de título del patrón</a:t>
            </a:r>
            <a:endParaRPr lang="en-US" dirty="0"/>
          </a:p>
        </p:txBody>
      </p:sp>
      <p:sp>
        <p:nvSpPr>
          <p:cNvPr id="3" name="Content Placeholder 2"/>
          <p:cNvSpPr>
            <a:spLocks noGrp="1"/>
          </p:cNvSpPr>
          <p:nvPr>
            <p:ph idx="1"/>
          </p:nvPr>
        </p:nvSpPr>
        <p:spPr>
          <a:xfrm>
            <a:off x="3108563" y="1178283"/>
            <a:ext cx="3701713" cy="5815634"/>
          </a:xfrm>
        </p:spPr>
        <p:txBody>
          <a:bodyPr/>
          <a:lstStyle>
            <a:lvl1pPr>
              <a:defRPr sz="2559"/>
            </a:lvl1pPr>
            <a:lvl2pPr>
              <a:defRPr sz="2239"/>
            </a:lvl2pPr>
            <a:lvl3pPr>
              <a:defRPr sz="1919"/>
            </a:lvl3pPr>
            <a:lvl4pPr>
              <a:defRPr sz="1599"/>
            </a:lvl4pPr>
            <a:lvl5pPr>
              <a:defRPr sz="1599"/>
            </a:lvl5pPr>
            <a:lvl6pPr>
              <a:defRPr sz="1599"/>
            </a:lvl6pPr>
            <a:lvl7pPr>
              <a:defRPr sz="1599"/>
            </a:lvl7pPr>
            <a:lvl8pPr>
              <a:defRPr sz="1599"/>
            </a:lvl8pPr>
            <a:lvl9pPr>
              <a:defRPr sz="1599"/>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03654" y="2455069"/>
            <a:ext cx="2358318" cy="4548319"/>
          </a:xfrm>
        </p:spPr>
        <p:txBody>
          <a:bodyPr/>
          <a:lstStyle>
            <a:lvl1pPr marL="0" indent="0">
              <a:buNone/>
              <a:defRPr sz="1280"/>
            </a:lvl1pPr>
            <a:lvl2pPr marL="365623" indent="0">
              <a:buNone/>
              <a:defRPr sz="1120"/>
            </a:lvl2pPr>
            <a:lvl3pPr marL="731246" indent="0">
              <a:buNone/>
              <a:defRPr sz="960"/>
            </a:lvl3pPr>
            <a:lvl4pPr marL="1096869" indent="0">
              <a:buNone/>
              <a:defRPr sz="800"/>
            </a:lvl4pPr>
            <a:lvl5pPr marL="1462491" indent="0">
              <a:buNone/>
              <a:defRPr sz="800"/>
            </a:lvl5pPr>
            <a:lvl6pPr marL="1828114" indent="0">
              <a:buNone/>
              <a:defRPr sz="800"/>
            </a:lvl6pPr>
            <a:lvl7pPr marL="2193737" indent="0">
              <a:buNone/>
              <a:defRPr sz="800"/>
            </a:lvl7pPr>
            <a:lvl8pPr marL="2559360" indent="0">
              <a:buNone/>
              <a:defRPr sz="800"/>
            </a:lvl8pPr>
            <a:lvl9pPr marL="2924983" indent="0">
              <a:buNone/>
              <a:defRPr sz="8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844516B-D6DB-4A77-BF21-5DEA376571B8}" type="datetimeFigureOut">
              <a:rPr lang="es-ES" smtClean="0"/>
              <a:t>13/07/2020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2518772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03654" y="545571"/>
            <a:ext cx="2358318" cy="1909498"/>
          </a:xfrm>
        </p:spPr>
        <p:txBody>
          <a:bodyPr anchor="b"/>
          <a:lstStyle>
            <a:lvl1pPr>
              <a:defRPr sz="2559"/>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108563" y="1178283"/>
            <a:ext cx="3701713" cy="5815634"/>
          </a:xfrm>
        </p:spPr>
        <p:txBody>
          <a:bodyPr anchor="t"/>
          <a:lstStyle>
            <a:lvl1pPr marL="0" indent="0">
              <a:buNone/>
              <a:defRPr sz="2559"/>
            </a:lvl1pPr>
            <a:lvl2pPr marL="365623" indent="0">
              <a:buNone/>
              <a:defRPr sz="2239"/>
            </a:lvl2pPr>
            <a:lvl3pPr marL="731246" indent="0">
              <a:buNone/>
              <a:defRPr sz="1919"/>
            </a:lvl3pPr>
            <a:lvl4pPr marL="1096869" indent="0">
              <a:buNone/>
              <a:defRPr sz="1599"/>
            </a:lvl4pPr>
            <a:lvl5pPr marL="1462491" indent="0">
              <a:buNone/>
              <a:defRPr sz="1599"/>
            </a:lvl5pPr>
            <a:lvl6pPr marL="1828114" indent="0">
              <a:buNone/>
              <a:defRPr sz="1599"/>
            </a:lvl6pPr>
            <a:lvl7pPr marL="2193737" indent="0">
              <a:buNone/>
              <a:defRPr sz="1599"/>
            </a:lvl7pPr>
            <a:lvl8pPr marL="2559360" indent="0">
              <a:buNone/>
              <a:defRPr sz="1599"/>
            </a:lvl8pPr>
            <a:lvl9pPr marL="2924983" indent="0">
              <a:buNone/>
              <a:defRPr sz="1599"/>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03654" y="2455069"/>
            <a:ext cx="2358318" cy="4548319"/>
          </a:xfrm>
        </p:spPr>
        <p:txBody>
          <a:bodyPr/>
          <a:lstStyle>
            <a:lvl1pPr marL="0" indent="0">
              <a:buNone/>
              <a:defRPr sz="1280"/>
            </a:lvl1pPr>
            <a:lvl2pPr marL="365623" indent="0">
              <a:buNone/>
              <a:defRPr sz="1120"/>
            </a:lvl2pPr>
            <a:lvl3pPr marL="731246" indent="0">
              <a:buNone/>
              <a:defRPr sz="960"/>
            </a:lvl3pPr>
            <a:lvl4pPr marL="1096869" indent="0">
              <a:buNone/>
              <a:defRPr sz="800"/>
            </a:lvl4pPr>
            <a:lvl5pPr marL="1462491" indent="0">
              <a:buNone/>
              <a:defRPr sz="800"/>
            </a:lvl5pPr>
            <a:lvl6pPr marL="1828114" indent="0">
              <a:buNone/>
              <a:defRPr sz="800"/>
            </a:lvl6pPr>
            <a:lvl7pPr marL="2193737" indent="0">
              <a:buNone/>
              <a:defRPr sz="800"/>
            </a:lvl7pPr>
            <a:lvl8pPr marL="2559360" indent="0">
              <a:buNone/>
              <a:defRPr sz="800"/>
            </a:lvl8pPr>
            <a:lvl9pPr marL="2924983" indent="0">
              <a:buNone/>
              <a:defRPr sz="8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844516B-D6DB-4A77-BF21-5DEA376571B8}" type="datetimeFigureOut">
              <a:rPr lang="es-ES" smtClean="0"/>
              <a:t>13/07/2020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159583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702" y="435701"/>
            <a:ext cx="6306622" cy="158177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02702" y="2178495"/>
            <a:ext cx="6306622" cy="519239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02702" y="7584952"/>
            <a:ext cx="1645206" cy="435699"/>
          </a:xfrm>
          <a:prstGeom prst="rect">
            <a:avLst/>
          </a:prstGeom>
        </p:spPr>
        <p:txBody>
          <a:bodyPr vert="horz" lIns="91440" tIns="45720" rIns="91440" bIns="45720" rtlCol="0" anchor="ctr"/>
          <a:lstStyle>
            <a:lvl1pPr algn="l">
              <a:defRPr sz="960">
                <a:solidFill>
                  <a:schemeClr val="tx1">
                    <a:tint val="75000"/>
                  </a:schemeClr>
                </a:solidFill>
              </a:defRPr>
            </a:lvl1pPr>
          </a:lstStyle>
          <a:p>
            <a:fld id="{7844516B-D6DB-4A77-BF21-5DEA376571B8}" type="datetimeFigureOut">
              <a:rPr lang="es-ES" smtClean="0"/>
              <a:t>13/07/2020</a:t>
            </a:fld>
            <a:endParaRPr lang="es-ES"/>
          </a:p>
        </p:txBody>
      </p:sp>
      <p:sp>
        <p:nvSpPr>
          <p:cNvPr id="5" name="Footer Placeholder 4"/>
          <p:cNvSpPr>
            <a:spLocks noGrp="1"/>
          </p:cNvSpPr>
          <p:nvPr>
            <p:ph type="ftr" sz="quarter" idx="3"/>
          </p:nvPr>
        </p:nvSpPr>
        <p:spPr>
          <a:xfrm>
            <a:off x="2422109" y="7584952"/>
            <a:ext cx="2467808" cy="435699"/>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5164117" y="7584952"/>
            <a:ext cx="1645206" cy="435699"/>
          </a:xfrm>
          <a:prstGeom prst="rect">
            <a:avLst/>
          </a:prstGeom>
        </p:spPr>
        <p:txBody>
          <a:bodyPr vert="horz" lIns="91440" tIns="45720" rIns="91440" bIns="45720" rtlCol="0" anchor="ctr"/>
          <a:lstStyle>
            <a:lvl1pPr algn="r">
              <a:defRPr sz="960">
                <a:solidFill>
                  <a:schemeClr val="tx1">
                    <a:tint val="75000"/>
                  </a:schemeClr>
                </a:solidFill>
              </a:defRPr>
            </a:lvl1pPr>
          </a:lstStyle>
          <a:p>
            <a:fld id="{068E8879-0BD4-4F26-BAE7-59361F13B3A6}" type="slidenum">
              <a:rPr lang="es-ES" smtClean="0"/>
              <a:t>‹Nº›</a:t>
            </a:fld>
            <a:endParaRPr lang="es-ES"/>
          </a:p>
        </p:txBody>
      </p:sp>
    </p:spTree>
    <p:extLst>
      <p:ext uri="{BB962C8B-B14F-4D97-AF65-F5344CB8AC3E}">
        <p14:creationId xmlns:p14="http://schemas.microsoft.com/office/powerpoint/2010/main" val="41741144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31246" rtl="0" eaLnBrk="1" latinLnBrk="0" hangingPunct="1">
        <a:lnSpc>
          <a:spcPct val="90000"/>
        </a:lnSpc>
        <a:spcBef>
          <a:spcPct val="0"/>
        </a:spcBef>
        <a:buNone/>
        <a:defRPr sz="3519" kern="1200">
          <a:solidFill>
            <a:schemeClr val="tx1"/>
          </a:solidFill>
          <a:latin typeface="+mj-lt"/>
          <a:ea typeface="+mj-ea"/>
          <a:cs typeface="+mj-cs"/>
        </a:defRPr>
      </a:lvl1pPr>
    </p:titleStyle>
    <p:bodyStyle>
      <a:lvl1pPr marL="182811" indent="-182811" algn="l" defTabSz="731246" rtl="0" eaLnBrk="1" latinLnBrk="0" hangingPunct="1">
        <a:lnSpc>
          <a:spcPct val="90000"/>
        </a:lnSpc>
        <a:spcBef>
          <a:spcPts val="800"/>
        </a:spcBef>
        <a:buFont typeface="Arial" panose="020B0604020202020204" pitchFamily="34" charset="0"/>
        <a:buChar char="•"/>
        <a:defRPr sz="2239" kern="1200">
          <a:solidFill>
            <a:schemeClr val="tx1"/>
          </a:solidFill>
          <a:latin typeface="+mn-lt"/>
          <a:ea typeface="+mn-ea"/>
          <a:cs typeface="+mn-cs"/>
        </a:defRPr>
      </a:lvl1pPr>
      <a:lvl2pPr marL="548434" indent="-182811" algn="l" defTabSz="731246" rtl="0" eaLnBrk="1" latinLnBrk="0" hangingPunct="1">
        <a:lnSpc>
          <a:spcPct val="90000"/>
        </a:lnSpc>
        <a:spcBef>
          <a:spcPts val="400"/>
        </a:spcBef>
        <a:buFont typeface="Arial" panose="020B0604020202020204" pitchFamily="34" charset="0"/>
        <a:buChar char="•"/>
        <a:defRPr sz="1919" kern="1200">
          <a:solidFill>
            <a:schemeClr val="tx1"/>
          </a:solidFill>
          <a:latin typeface="+mn-lt"/>
          <a:ea typeface="+mn-ea"/>
          <a:cs typeface="+mn-cs"/>
        </a:defRPr>
      </a:lvl2pPr>
      <a:lvl3pPr marL="914057" indent="-182811" algn="l" defTabSz="731246" rtl="0" eaLnBrk="1" latinLnBrk="0" hangingPunct="1">
        <a:lnSpc>
          <a:spcPct val="90000"/>
        </a:lnSpc>
        <a:spcBef>
          <a:spcPts val="400"/>
        </a:spcBef>
        <a:buFont typeface="Arial" panose="020B0604020202020204" pitchFamily="34" charset="0"/>
        <a:buChar char="•"/>
        <a:defRPr sz="1599" kern="1200">
          <a:solidFill>
            <a:schemeClr val="tx1"/>
          </a:solidFill>
          <a:latin typeface="+mn-lt"/>
          <a:ea typeface="+mn-ea"/>
          <a:cs typeface="+mn-cs"/>
        </a:defRPr>
      </a:lvl3pPr>
      <a:lvl4pPr marL="1279680"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4pPr>
      <a:lvl5pPr marL="1645303"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5pPr>
      <a:lvl6pPr marL="2010926"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6pPr>
      <a:lvl7pPr marL="2376548"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7pPr>
      <a:lvl8pPr marL="2742171"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8pPr>
      <a:lvl9pPr marL="3107794"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9pPr>
    </p:bodyStyle>
    <p:otherStyle>
      <a:defPPr>
        <a:defRPr lang="en-US"/>
      </a:defPPr>
      <a:lvl1pPr marL="0" algn="l" defTabSz="731246" rtl="0" eaLnBrk="1" latinLnBrk="0" hangingPunct="1">
        <a:defRPr sz="1439" kern="1200">
          <a:solidFill>
            <a:schemeClr val="tx1"/>
          </a:solidFill>
          <a:latin typeface="+mn-lt"/>
          <a:ea typeface="+mn-ea"/>
          <a:cs typeface="+mn-cs"/>
        </a:defRPr>
      </a:lvl1pPr>
      <a:lvl2pPr marL="365623" algn="l" defTabSz="731246" rtl="0" eaLnBrk="1" latinLnBrk="0" hangingPunct="1">
        <a:defRPr sz="1439" kern="1200">
          <a:solidFill>
            <a:schemeClr val="tx1"/>
          </a:solidFill>
          <a:latin typeface="+mn-lt"/>
          <a:ea typeface="+mn-ea"/>
          <a:cs typeface="+mn-cs"/>
        </a:defRPr>
      </a:lvl2pPr>
      <a:lvl3pPr marL="731246" algn="l" defTabSz="731246" rtl="0" eaLnBrk="1" latinLnBrk="0" hangingPunct="1">
        <a:defRPr sz="1439" kern="1200">
          <a:solidFill>
            <a:schemeClr val="tx1"/>
          </a:solidFill>
          <a:latin typeface="+mn-lt"/>
          <a:ea typeface="+mn-ea"/>
          <a:cs typeface="+mn-cs"/>
        </a:defRPr>
      </a:lvl3pPr>
      <a:lvl4pPr marL="1096869" algn="l" defTabSz="731246" rtl="0" eaLnBrk="1" latinLnBrk="0" hangingPunct="1">
        <a:defRPr sz="1439" kern="1200">
          <a:solidFill>
            <a:schemeClr val="tx1"/>
          </a:solidFill>
          <a:latin typeface="+mn-lt"/>
          <a:ea typeface="+mn-ea"/>
          <a:cs typeface="+mn-cs"/>
        </a:defRPr>
      </a:lvl4pPr>
      <a:lvl5pPr marL="1462491" algn="l" defTabSz="731246" rtl="0" eaLnBrk="1" latinLnBrk="0" hangingPunct="1">
        <a:defRPr sz="1439" kern="1200">
          <a:solidFill>
            <a:schemeClr val="tx1"/>
          </a:solidFill>
          <a:latin typeface="+mn-lt"/>
          <a:ea typeface="+mn-ea"/>
          <a:cs typeface="+mn-cs"/>
        </a:defRPr>
      </a:lvl5pPr>
      <a:lvl6pPr marL="1828114" algn="l" defTabSz="731246" rtl="0" eaLnBrk="1" latinLnBrk="0" hangingPunct="1">
        <a:defRPr sz="1439" kern="1200">
          <a:solidFill>
            <a:schemeClr val="tx1"/>
          </a:solidFill>
          <a:latin typeface="+mn-lt"/>
          <a:ea typeface="+mn-ea"/>
          <a:cs typeface="+mn-cs"/>
        </a:defRPr>
      </a:lvl6pPr>
      <a:lvl7pPr marL="2193737" algn="l" defTabSz="731246" rtl="0" eaLnBrk="1" latinLnBrk="0" hangingPunct="1">
        <a:defRPr sz="1439" kern="1200">
          <a:solidFill>
            <a:schemeClr val="tx1"/>
          </a:solidFill>
          <a:latin typeface="+mn-lt"/>
          <a:ea typeface="+mn-ea"/>
          <a:cs typeface="+mn-cs"/>
        </a:defRPr>
      </a:lvl7pPr>
      <a:lvl8pPr marL="2559360" algn="l" defTabSz="731246" rtl="0" eaLnBrk="1" latinLnBrk="0" hangingPunct="1">
        <a:defRPr sz="1439" kern="1200">
          <a:solidFill>
            <a:schemeClr val="tx1"/>
          </a:solidFill>
          <a:latin typeface="+mn-lt"/>
          <a:ea typeface="+mn-ea"/>
          <a:cs typeface="+mn-cs"/>
        </a:defRPr>
      </a:lvl8pPr>
      <a:lvl9pPr marL="2924983" algn="l" defTabSz="731246" rtl="0" eaLnBrk="1" latinLnBrk="0" hangingPunct="1">
        <a:defRPr sz="143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93F1F9D2-E532-43AF-A887-C0F04C1A523C}"/>
              </a:ext>
            </a:extLst>
          </p:cNvPr>
          <p:cNvGrpSpPr/>
          <p:nvPr/>
        </p:nvGrpSpPr>
        <p:grpSpPr>
          <a:xfrm>
            <a:off x="-1" y="0"/>
            <a:ext cx="7312025" cy="7490911"/>
            <a:chOff x="1385339" y="497789"/>
            <a:chExt cx="7309946" cy="7737025"/>
          </a:xfrm>
        </p:grpSpPr>
        <p:pic>
          <p:nvPicPr>
            <p:cNvPr id="5" name="Imagen 4">
              <a:extLst>
                <a:ext uri="{FF2B5EF4-FFF2-40B4-BE49-F238E27FC236}">
                  <a16:creationId xmlns:a16="http://schemas.microsoft.com/office/drawing/2014/main" id="{37D051DE-72F2-43DB-BCB4-A28B1CCCB793}"/>
                </a:ext>
              </a:extLst>
            </p:cNvPr>
            <p:cNvPicPr>
              <a:picLocks noChangeAspect="1"/>
            </p:cNvPicPr>
            <p:nvPr/>
          </p:nvPicPr>
          <p:blipFill>
            <a:blip r:embed="rId2"/>
            <a:stretch>
              <a:fillRect/>
            </a:stretch>
          </p:blipFill>
          <p:spPr>
            <a:xfrm>
              <a:off x="1385339" y="1906622"/>
              <a:ext cx="7309946" cy="3671244"/>
            </a:xfrm>
            <a:prstGeom prst="rect">
              <a:avLst/>
            </a:prstGeom>
          </p:spPr>
        </p:pic>
        <p:sp>
          <p:nvSpPr>
            <p:cNvPr id="6" name="Rectángulo 5">
              <a:extLst>
                <a:ext uri="{FF2B5EF4-FFF2-40B4-BE49-F238E27FC236}">
                  <a16:creationId xmlns:a16="http://schemas.microsoft.com/office/drawing/2014/main" id="{3C66CFD3-1CCA-4DC5-AA9B-3A0FC89603F2}"/>
                </a:ext>
              </a:extLst>
            </p:cNvPr>
            <p:cNvSpPr/>
            <p:nvPr/>
          </p:nvSpPr>
          <p:spPr>
            <a:xfrm>
              <a:off x="3473229" y="497789"/>
              <a:ext cx="3134163" cy="1031168"/>
            </a:xfrm>
            <a:prstGeom prst="rect">
              <a:avLst/>
            </a:prstGeom>
          </p:spPr>
          <p:txBody>
            <a:bodyPr wrap="none">
              <a:spAutoFit/>
            </a:bodyPr>
            <a:lstStyle/>
            <a:p>
              <a:pPr algn="ctr">
                <a:lnSpc>
                  <a:spcPct val="107000"/>
                </a:lnSpc>
                <a:spcAft>
                  <a:spcPts val="762"/>
                </a:spcAft>
              </a:pPr>
              <a:r>
                <a:rPr lang="en-US" sz="4188" b="1" dirty="0" err="1">
                  <a:latin typeface="Times New Roman" panose="02020603050405020304" pitchFamily="18" charset="0"/>
                  <a:ea typeface="Times New Roman" panose="02020603050405020304" pitchFamily="18" charset="0"/>
                  <a:cs typeface="Times New Roman" panose="02020603050405020304" pitchFamily="18" charset="0"/>
                </a:rPr>
                <a:t>AMDock</a:t>
              </a:r>
              <a:endParaRPr lang="es-ES" sz="1523"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Rectángulo 6">
              <a:extLst>
                <a:ext uri="{FF2B5EF4-FFF2-40B4-BE49-F238E27FC236}">
                  <a16:creationId xmlns:a16="http://schemas.microsoft.com/office/drawing/2014/main" id="{975D04AB-7574-4A36-BAF8-6B7E993A4920}"/>
                </a:ext>
              </a:extLst>
            </p:cNvPr>
            <p:cNvSpPr/>
            <p:nvPr/>
          </p:nvSpPr>
          <p:spPr>
            <a:xfrm>
              <a:off x="2520948" y="5834821"/>
              <a:ext cx="5038725" cy="2399993"/>
            </a:xfrm>
            <a:prstGeom prst="rect">
              <a:avLst/>
            </a:prstGeom>
          </p:spPr>
          <p:txBody>
            <a:bodyPr>
              <a:spAutoFit/>
            </a:bodyPr>
            <a:lstStyle/>
            <a:p>
              <a:pPr algn="ctr">
                <a:lnSpc>
                  <a:spcPct val="107000"/>
                </a:lnSpc>
                <a:spcAft>
                  <a:spcPts val="580"/>
                </a:spcAft>
              </a:pPr>
              <a:endParaRPr lang="en-US" sz="1061" b="1" i="1"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Aft>
                  <a:spcPts val="580"/>
                </a:spcAft>
              </a:pPr>
              <a:endParaRPr lang="en-US" sz="1061" b="1" i="1"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Aft>
                  <a:spcPts val="580"/>
                </a:spcAft>
              </a:pPr>
              <a:r>
                <a:rPr lang="en-US" sz="2000" b="1" i="1" dirty="0">
                  <a:latin typeface="Times New Roman" panose="02020603050405020304" pitchFamily="18" charset="0"/>
                  <a:ea typeface="Times New Roman" panose="02020603050405020304" pitchFamily="18" charset="0"/>
                  <a:cs typeface="Times New Roman" panose="02020603050405020304" pitchFamily="18" charset="0"/>
                </a:rPr>
                <a:t>Assisted Molecular Docking with </a:t>
              </a:r>
            </a:p>
            <a:p>
              <a:pPr algn="ctr">
                <a:lnSpc>
                  <a:spcPct val="107000"/>
                </a:lnSpc>
                <a:spcAft>
                  <a:spcPts val="580"/>
                </a:spcAft>
              </a:pPr>
              <a:r>
                <a:rPr lang="en-US" sz="2000" b="1" i="1" dirty="0" err="1">
                  <a:latin typeface="Times New Roman" panose="02020603050405020304" pitchFamily="18" charset="0"/>
                  <a:ea typeface="Times New Roman" panose="02020603050405020304" pitchFamily="18" charset="0"/>
                  <a:cs typeface="Times New Roman" panose="02020603050405020304" pitchFamily="18" charset="0"/>
                </a:rPr>
                <a:t>AutoDock</a:t>
              </a:r>
              <a:r>
                <a:rPr lang="en-US" sz="2000" b="1" i="1" dirty="0">
                  <a:latin typeface="Times New Roman" panose="02020603050405020304" pitchFamily="18" charset="0"/>
                  <a:ea typeface="Times New Roman" panose="02020603050405020304" pitchFamily="18" charset="0"/>
                  <a:cs typeface="Times New Roman" panose="02020603050405020304" pitchFamily="18" charset="0"/>
                </a:rPr>
                <a:t> Vina and AutoDock4</a:t>
              </a:r>
              <a:endParaRPr lang="es-ES"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580"/>
                </a:spcAft>
              </a:pPr>
              <a:r>
                <a:rPr lang="en-US" sz="2611"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ES" sz="1016" dirty="0">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07000"/>
                </a:lnSpc>
                <a:spcAft>
                  <a:spcPts val="580"/>
                </a:spcAft>
              </a:pPr>
              <a:r>
                <a:rPr lang="en-US" sz="2611" b="1" dirty="0">
                  <a:latin typeface="Times New Roman" panose="02020603050405020304" pitchFamily="18" charset="0"/>
                  <a:ea typeface="Times New Roman" panose="02020603050405020304" pitchFamily="18" charset="0"/>
                  <a:cs typeface="Times New Roman" panose="02020603050405020304" pitchFamily="18" charset="0"/>
                </a:rPr>
                <a:t>USER MANUAL</a:t>
              </a:r>
              <a:endParaRPr lang="es-ES" sz="1016" dirty="0">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35012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7E30634-3B6E-4C9C-8F23-578A58C54E45}"/>
              </a:ext>
            </a:extLst>
          </p:cNvPr>
          <p:cNvGrpSpPr/>
          <p:nvPr/>
        </p:nvGrpSpPr>
        <p:grpSpPr>
          <a:xfrm>
            <a:off x="951230" y="2324894"/>
            <a:ext cx="5409565" cy="3239023"/>
            <a:chOff x="-47708" y="0"/>
            <a:chExt cx="5410199" cy="3239023"/>
          </a:xfrm>
        </p:grpSpPr>
        <p:sp>
          <p:nvSpPr>
            <p:cNvPr id="3" name="Cuadro de texto 2">
              <a:extLst>
                <a:ext uri="{FF2B5EF4-FFF2-40B4-BE49-F238E27FC236}">
                  <a16:creationId xmlns:a16="http://schemas.microsoft.com/office/drawing/2014/main" id="{6CA892EB-BC11-43AC-8B5D-F755772B810D}"/>
                </a:ext>
              </a:extLst>
            </p:cNvPr>
            <p:cNvSpPr txBox="1">
              <a:spLocks noChangeArrowheads="1"/>
            </p:cNvSpPr>
            <p:nvPr/>
          </p:nvSpPr>
          <p:spPr bwMode="auto">
            <a:xfrm>
              <a:off x="-47708" y="2626996"/>
              <a:ext cx="5410199"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9. Superposition of predicted complex from box Centered on Hetero with a reference complex (PDB ID: 4UWH).</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266D7C02-D7FC-437D-8BB4-85E677E08A31}"/>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6532" y="0"/>
              <a:ext cx="3502800" cy="2627499"/>
            </a:xfrm>
            <a:prstGeom prst="rect">
              <a:avLst/>
            </a:prstGeom>
            <a:ln>
              <a:noFill/>
            </a:ln>
            <a:effectLst>
              <a:softEdge rad="112500"/>
            </a:effectLst>
          </p:spPr>
        </p:pic>
      </p:grpSp>
    </p:spTree>
    <p:extLst>
      <p:ext uri="{BB962C8B-B14F-4D97-AF65-F5344CB8AC3E}">
        <p14:creationId xmlns:p14="http://schemas.microsoft.com/office/powerpoint/2010/main" val="2588851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9E5F9D7-C93E-4714-A98C-C055BC6AA6B1}"/>
              </a:ext>
            </a:extLst>
          </p:cNvPr>
          <p:cNvGrpSpPr/>
          <p:nvPr/>
        </p:nvGrpSpPr>
        <p:grpSpPr>
          <a:xfrm>
            <a:off x="951230" y="2835434"/>
            <a:ext cx="5409565" cy="2468520"/>
            <a:chOff x="119187" y="0"/>
            <a:chExt cx="5410199" cy="2468520"/>
          </a:xfrm>
        </p:grpSpPr>
        <p:pic>
          <p:nvPicPr>
            <p:cNvPr id="3" name="Imagen 2">
              <a:extLst>
                <a:ext uri="{FF2B5EF4-FFF2-40B4-BE49-F238E27FC236}">
                  <a16:creationId xmlns:a16="http://schemas.microsoft.com/office/drawing/2014/main" id="{0DBF90ED-6C17-4AEB-AD48-6A7C21177D2A}"/>
                </a:ext>
              </a:extLst>
            </p:cNvPr>
            <p:cNvPicPr preferRelativeResize="0">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154" y="0"/>
              <a:ext cx="3747600" cy="2192561"/>
            </a:xfrm>
            <a:prstGeom prst="rect">
              <a:avLst/>
            </a:prstGeom>
            <a:noFill/>
          </p:spPr>
        </p:pic>
        <p:sp>
          <p:nvSpPr>
            <p:cNvPr id="4" name="Cuadro de texto 2">
              <a:extLst>
                <a:ext uri="{FF2B5EF4-FFF2-40B4-BE49-F238E27FC236}">
                  <a16:creationId xmlns:a16="http://schemas.microsoft.com/office/drawing/2014/main" id="{E333B07A-7859-4C21-8C9C-36DE420E7602}"/>
                </a:ext>
              </a:extLst>
            </p:cNvPr>
            <p:cNvSpPr txBox="1">
              <a:spLocks noChangeArrowheads="1"/>
            </p:cNvSpPr>
            <p:nvPr/>
          </p:nvSpPr>
          <p:spPr bwMode="auto">
            <a:xfrm>
              <a:off x="119187" y="2210436"/>
              <a:ext cx="5410199" cy="258084"/>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10. Vps34 inhibitors with similar structure.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29981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D9C07EB3-3143-4DCA-A3DF-A76211A664F0}"/>
              </a:ext>
            </a:extLst>
          </p:cNvPr>
          <p:cNvGrpSpPr/>
          <p:nvPr/>
        </p:nvGrpSpPr>
        <p:grpSpPr>
          <a:xfrm>
            <a:off x="889317" y="2306796"/>
            <a:ext cx="5533390" cy="3275218"/>
            <a:chOff x="-107921" y="0"/>
            <a:chExt cx="5534024" cy="3275218"/>
          </a:xfrm>
        </p:grpSpPr>
        <p:sp>
          <p:nvSpPr>
            <p:cNvPr id="3" name="Cuadro de texto 2">
              <a:extLst>
                <a:ext uri="{FF2B5EF4-FFF2-40B4-BE49-F238E27FC236}">
                  <a16:creationId xmlns:a16="http://schemas.microsoft.com/office/drawing/2014/main" id="{8D10E69E-5121-4588-BAE3-B0D21DD4F4E9}"/>
                </a:ext>
              </a:extLst>
            </p:cNvPr>
            <p:cNvSpPr txBox="1">
              <a:spLocks noChangeArrowheads="1"/>
            </p:cNvSpPr>
            <p:nvPr/>
          </p:nvSpPr>
          <p:spPr bwMode="auto">
            <a:xfrm>
              <a:off x="-107921" y="2663191"/>
              <a:ext cx="5534024"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11. Superposition of predicted complex from box Centered on Hetero with a reference complex (PDB ID: 4UWL).</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D1675408-8CD5-4F0A-A74D-6D53CE8083AF}"/>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8182" y="0"/>
              <a:ext cx="3506400" cy="2629390"/>
            </a:xfrm>
            <a:prstGeom prst="rect">
              <a:avLst/>
            </a:prstGeom>
            <a:ln>
              <a:noFill/>
            </a:ln>
            <a:effectLst>
              <a:softEdge rad="112500"/>
            </a:effectLst>
          </p:spPr>
        </p:pic>
      </p:grpSp>
    </p:spTree>
    <p:extLst>
      <p:ext uri="{BB962C8B-B14F-4D97-AF65-F5344CB8AC3E}">
        <p14:creationId xmlns:p14="http://schemas.microsoft.com/office/powerpoint/2010/main" val="1471758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4241532D-2329-4D82-BA0A-FFB7E1A32FA3}"/>
              </a:ext>
            </a:extLst>
          </p:cNvPr>
          <p:cNvGrpSpPr/>
          <p:nvPr/>
        </p:nvGrpSpPr>
        <p:grpSpPr>
          <a:xfrm>
            <a:off x="889317" y="1871504"/>
            <a:ext cx="5533390" cy="4347098"/>
            <a:chOff x="155275" y="0"/>
            <a:chExt cx="5534024" cy="4347098"/>
          </a:xfrm>
        </p:grpSpPr>
        <p:sp>
          <p:nvSpPr>
            <p:cNvPr id="3" name="Cuadro de texto 2">
              <a:extLst>
                <a:ext uri="{FF2B5EF4-FFF2-40B4-BE49-F238E27FC236}">
                  <a16:creationId xmlns:a16="http://schemas.microsoft.com/office/drawing/2014/main" id="{B3852A30-7561-473F-8853-DBDE711F7EEC}"/>
                </a:ext>
              </a:extLst>
            </p:cNvPr>
            <p:cNvSpPr txBox="1">
              <a:spLocks noChangeArrowheads="1"/>
            </p:cNvSpPr>
            <p:nvPr/>
          </p:nvSpPr>
          <p:spPr bwMode="auto">
            <a:xfrm>
              <a:off x="155275" y="3735071"/>
              <a:ext cx="5534024"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12. Box Centered on Residues.</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(Vps34) is represented in gray cartoon, the selected residues in green sticks and the object generated by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AutoLigand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in cyan dots. The box is shown in magenta cylinders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8ACD2DE-B47C-40BA-90DC-EF250C4A24A6}"/>
                </a:ext>
              </a:extLst>
            </p:cNvPr>
            <p:cNvPicPr preferRelativeResize="0">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730" y="0"/>
              <a:ext cx="3646800" cy="3634561"/>
            </a:xfrm>
            <a:prstGeom prst="rect">
              <a:avLst/>
            </a:prstGeom>
            <a:noFill/>
            <a:effectLst>
              <a:softEdge rad="114300"/>
            </a:effectLst>
          </p:spPr>
        </p:pic>
      </p:grpSp>
    </p:spTree>
    <p:extLst>
      <p:ext uri="{BB962C8B-B14F-4D97-AF65-F5344CB8AC3E}">
        <p14:creationId xmlns:p14="http://schemas.microsoft.com/office/powerpoint/2010/main" val="3494560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9DD35EBD-9BDE-42A1-814B-085F7A8B5281}"/>
              </a:ext>
            </a:extLst>
          </p:cNvPr>
          <p:cNvGrpSpPr/>
          <p:nvPr/>
        </p:nvGrpSpPr>
        <p:grpSpPr>
          <a:xfrm>
            <a:off x="951230" y="2308066"/>
            <a:ext cx="5409565" cy="3272678"/>
            <a:chOff x="-87465" y="0"/>
            <a:chExt cx="5410199" cy="3272678"/>
          </a:xfrm>
        </p:grpSpPr>
        <p:sp>
          <p:nvSpPr>
            <p:cNvPr id="3" name="Cuadro de texto 2">
              <a:extLst>
                <a:ext uri="{FF2B5EF4-FFF2-40B4-BE49-F238E27FC236}">
                  <a16:creationId xmlns:a16="http://schemas.microsoft.com/office/drawing/2014/main" id="{4801E75C-E3E7-473B-B9F9-1EE8949C684E}"/>
                </a:ext>
              </a:extLst>
            </p:cNvPr>
            <p:cNvSpPr txBox="1">
              <a:spLocks noChangeArrowheads="1"/>
            </p:cNvSpPr>
            <p:nvPr/>
          </p:nvSpPr>
          <p:spPr bwMode="auto">
            <a:xfrm>
              <a:off x="-87465" y="2660651"/>
              <a:ext cx="5410199"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13.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Superpsition</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of predicted complex from box Centered on Residue(s) with a reference complex (PDB ID: 4UWH).</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D412D868-EE2F-4A0C-80EA-6A4B11A2CC83}"/>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4677" y="0"/>
              <a:ext cx="3506400" cy="2629390"/>
            </a:xfrm>
            <a:prstGeom prst="rect">
              <a:avLst/>
            </a:prstGeom>
            <a:ln>
              <a:noFill/>
            </a:ln>
            <a:effectLst>
              <a:softEdge rad="112500"/>
            </a:effectLst>
          </p:spPr>
        </p:pic>
      </p:grpSp>
    </p:spTree>
    <p:extLst>
      <p:ext uri="{BB962C8B-B14F-4D97-AF65-F5344CB8AC3E}">
        <p14:creationId xmlns:p14="http://schemas.microsoft.com/office/powerpoint/2010/main" val="366121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C807F018-54CF-4D1E-84E5-343240312C8B}"/>
              </a:ext>
            </a:extLst>
          </p:cNvPr>
          <p:cNvGrpSpPr/>
          <p:nvPr/>
        </p:nvGrpSpPr>
        <p:grpSpPr>
          <a:xfrm>
            <a:off x="917892" y="2318861"/>
            <a:ext cx="5476240" cy="3428060"/>
            <a:chOff x="-203337" y="0"/>
            <a:chExt cx="5476240" cy="3428060"/>
          </a:xfrm>
        </p:grpSpPr>
        <p:sp>
          <p:nvSpPr>
            <p:cNvPr id="3" name="Cuadro de texto 2">
              <a:extLst>
                <a:ext uri="{FF2B5EF4-FFF2-40B4-BE49-F238E27FC236}">
                  <a16:creationId xmlns:a16="http://schemas.microsoft.com/office/drawing/2014/main" id="{D6ABB43D-9EC2-4FD3-9883-AE716D299531}"/>
                </a:ext>
              </a:extLst>
            </p:cNvPr>
            <p:cNvSpPr txBox="1">
              <a:spLocks noChangeArrowheads="1"/>
            </p:cNvSpPr>
            <p:nvPr/>
          </p:nvSpPr>
          <p:spPr bwMode="auto">
            <a:xfrm>
              <a:off x="-203337" y="2639061"/>
              <a:ext cx="5476240" cy="788999"/>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14. Automatic mode Search Space determination.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(Vps34) is represented gray cartoon. Each binding site predicted by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AutoLigand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is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repsented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transparent surface and also contains an object represented as sticks. The box is shown in cylinders and magenta color. Only one box is shown for better clarity.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DE1DDB1-C13A-4D66-BE77-AAF704EC4B7E}"/>
                </a:ext>
              </a:extLst>
            </p:cNvPr>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l="23567" t="3805" r="10811"/>
            <a:stretch/>
          </p:blipFill>
          <p:spPr bwMode="auto">
            <a:xfrm>
              <a:off x="1117103" y="0"/>
              <a:ext cx="3016800" cy="2629863"/>
            </a:xfrm>
            <a:prstGeom prst="rect">
              <a:avLst/>
            </a:prstGeom>
            <a:ln>
              <a:noFill/>
            </a:ln>
            <a:effectLst>
              <a:softEdge rad="112500"/>
            </a:effectLst>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657510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B40D8675-B042-4B4F-A7F8-D73506BB486B}"/>
              </a:ext>
            </a:extLst>
          </p:cNvPr>
          <p:cNvGrpSpPr/>
          <p:nvPr/>
        </p:nvGrpSpPr>
        <p:grpSpPr>
          <a:xfrm>
            <a:off x="975360" y="432911"/>
            <a:ext cx="5361305" cy="7175002"/>
            <a:chOff x="-1" y="-2639681"/>
            <a:chExt cx="5361882" cy="7175006"/>
          </a:xfrm>
        </p:grpSpPr>
        <p:pic>
          <p:nvPicPr>
            <p:cNvPr id="3" name="Imagen 2">
              <a:extLst>
                <a:ext uri="{FF2B5EF4-FFF2-40B4-BE49-F238E27FC236}">
                  <a16:creationId xmlns:a16="http://schemas.microsoft.com/office/drawing/2014/main" id="{E90ACF57-DE73-488C-85D7-04A9E5FD9603}"/>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92" y="-2639681"/>
              <a:ext cx="5281758" cy="3958892"/>
            </a:xfrm>
            <a:prstGeom prst="rect">
              <a:avLst/>
            </a:prstGeom>
            <a:noFill/>
          </p:spPr>
        </p:pic>
        <p:grpSp>
          <p:nvGrpSpPr>
            <p:cNvPr id="4" name="Grupo 3">
              <a:extLst>
                <a:ext uri="{FF2B5EF4-FFF2-40B4-BE49-F238E27FC236}">
                  <a16:creationId xmlns:a16="http://schemas.microsoft.com/office/drawing/2014/main" id="{806EB58A-1E2A-4EC5-9008-7EBB9F0480F8}"/>
                </a:ext>
              </a:extLst>
            </p:cNvPr>
            <p:cNvGrpSpPr/>
            <p:nvPr/>
          </p:nvGrpSpPr>
          <p:grpSpPr>
            <a:xfrm>
              <a:off x="-1" y="1388853"/>
              <a:ext cx="5361882" cy="3146472"/>
              <a:chOff x="-90984" y="5337827"/>
              <a:chExt cx="5572196" cy="3103934"/>
            </a:xfrm>
          </p:grpSpPr>
          <p:sp>
            <p:nvSpPr>
              <p:cNvPr id="5" name="Cuadro de texto 2">
                <a:extLst>
                  <a:ext uri="{FF2B5EF4-FFF2-40B4-BE49-F238E27FC236}">
                    <a16:creationId xmlns:a16="http://schemas.microsoft.com/office/drawing/2014/main" id="{E8B971B9-38B7-49E5-9B29-1A2C9E8F32D0}"/>
                  </a:ext>
                </a:extLst>
              </p:cNvPr>
              <p:cNvSpPr txBox="1">
                <a:spLocks noChangeArrowheads="1"/>
              </p:cNvSpPr>
              <p:nvPr/>
            </p:nvSpPr>
            <p:spPr bwMode="auto">
              <a:xfrm>
                <a:off x="-90984" y="7488850"/>
                <a:ext cx="5571596" cy="952911"/>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15. Results from Automatic mode selection.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Up: The table show the sorted list of affinity for each predicted binding site. Down: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Superpsition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of predicted complex from predicted site 2 (left) and 9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rigth</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with a reference complex (PDB ID: 4UWH). Receptor is represented as cartoon (green) while X-ray and predicted ligand binding pose are represented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BB5B7C8D-35FF-4E0C-990A-61A9D154565E}"/>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24" y="5337827"/>
                <a:ext cx="2781862" cy="2087568"/>
              </a:xfrm>
              <a:prstGeom prst="rect">
                <a:avLst/>
              </a:prstGeom>
              <a:ln>
                <a:noFill/>
              </a:ln>
              <a:effectLst>
                <a:softEdge rad="112500"/>
              </a:effectLst>
            </p:spPr>
          </p:pic>
          <p:pic>
            <p:nvPicPr>
              <p:cNvPr id="7" name="Imagen 6">
                <a:extLst>
                  <a:ext uri="{FF2B5EF4-FFF2-40B4-BE49-F238E27FC236}">
                    <a16:creationId xmlns:a16="http://schemas.microsoft.com/office/drawing/2014/main" id="{7207749F-46CF-462D-86FA-4F6F852C74C4}"/>
                  </a:ext>
                </a:extLst>
              </p:cNvPr>
              <p:cNvPicPr preferRelativeResize="0">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5534" y="5354760"/>
                <a:ext cx="2785678" cy="2089092"/>
              </a:xfrm>
              <a:prstGeom prst="rect">
                <a:avLst/>
              </a:prstGeom>
              <a:ln>
                <a:noFill/>
              </a:ln>
              <a:effectLst>
                <a:softEdge rad="112500"/>
              </a:effectLst>
            </p:spPr>
          </p:pic>
        </p:grpSp>
      </p:grpSp>
    </p:spTree>
    <p:extLst>
      <p:ext uri="{BB962C8B-B14F-4D97-AF65-F5344CB8AC3E}">
        <p14:creationId xmlns:p14="http://schemas.microsoft.com/office/powerpoint/2010/main" val="2526088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4A5B12E8-FD9E-4D63-AB7B-9EF6BDC8C3D2}"/>
              </a:ext>
            </a:extLst>
          </p:cNvPr>
          <p:cNvGrpSpPr/>
          <p:nvPr/>
        </p:nvGrpSpPr>
        <p:grpSpPr>
          <a:xfrm>
            <a:off x="900112" y="2084546"/>
            <a:ext cx="5511800" cy="3945423"/>
            <a:chOff x="8625" y="-431366"/>
            <a:chExt cx="5512956" cy="3946080"/>
          </a:xfrm>
        </p:grpSpPr>
        <p:sp>
          <p:nvSpPr>
            <p:cNvPr id="3" name="Cuadro de texto 2">
              <a:extLst>
                <a:ext uri="{FF2B5EF4-FFF2-40B4-BE49-F238E27FC236}">
                  <a16:creationId xmlns:a16="http://schemas.microsoft.com/office/drawing/2014/main" id="{92AD855E-C965-46D3-9185-32406E05B356}"/>
                </a:ext>
              </a:extLst>
            </p:cNvPr>
            <p:cNvSpPr txBox="1">
              <a:spLocks noChangeArrowheads="1"/>
            </p:cNvSpPr>
            <p:nvPr/>
          </p:nvSpPr>
          <p:spPr bwMode="auto">
            <a:xfrm>
              <a:off x="8625" y="3079585"/>
              <a:ext cx="4961889" cy="435129"/>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16. Proteins alignment from “Off-Target Docking”.</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red box highlights the alignment results from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PyMOL</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8A185F70-7E97-42B2-9BD8-899D38AEB9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62" y="-431366"/>
              <a:ext cx="5469819" cy="3474418"/>
            </a:xfrm>
            <a:prstGeom prst="rect">
              <a:avLst/>
            </a:prstGeom>
            <a:noFill/>
          </p:spPr>
        </p:pic>
      </p:grpSp>
    </p:spTree>
    <p:extLst>
      <p:ext uri="{BB962C8B-B14F-4D97-AF65-F5344CB8AC3E}">
        <p14:creationId xmlns:p14="http://schemas.microsoft.com/office/powerpoint/2010/main" val="2399936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0FEA2A0-94D3-4F9D-84BC-447EB785076B}"/>
              </a:ext>
            </a:extLst>
          </p:cNvPr>
          <p:cNvGrpSpPr/>
          <p:nvPr/>
        </p:nvGrpSpPr>
        <p:grpSpPr>
          <a:xfrm>
            <a:off x="951230" y="2496344"/>
            <a:ext cx="5409565" cy="3121742"/>
            <a:chOff x="-198783" y="0"/>
            <a:chExt cx="5410199" cy="3121742"/>
          </a:xfrm>
        </p:grpSpPr>
        <p:sp>
          <p:nvSpPr>
            <p:cNvPr id="3" name="Cuadro de texto 2">
              <a:extLst>
                <a:ext uri="{FF2B5EF4-FFF2-40B4-BE49-F238E27FC236}">
                  <a16:creationId xmlns:a16="http://schemas.microsoft.com/office/drawing/2014/main" id="{D5F0957E-7ECB-4079-A091-F6F87EBF9C9E}"/>
                </a:ext>
              </a:extLst>
            </p:cNvPr>
            <p:cNvSpPr txBox="1">
              <a:spLocks noChangeArrowheads="1"/>
            </p:cNvSpPr>
            <p:nvPr/>
          </p:nvSpPr>
          <p:spPr bwMode="auto">
            <a:xfrm>
              <a:off x="-198783" y="2686686"/>
              <a:ext cx="5410199" cy="435056"/>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17. Search space definition in Target (Vps34) and Off-Target (</a:t>
              </a: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PI3Kγ</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Both boxes are Centered on Hetero.</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AE36A162-425B-41A9-A9C8-9C6B4D8214B5}"/>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469" y="0"/>
              <a:ext cx="3506400" cy="2629390"/>
            </a:xfrm>
            <a:prstGeom prst="rect">
              <a:avLst/>
            </a:prstGeom>
            <a:ln>
              <a:noFill/>
            </a:ln>
            <a:effectLst>
              <a:softEdge rad="112500"/>
            </a:effectLst>
          </p:spPr>
        </p:pic>
      </p:grpSp>
    </p:spTree>
    <p:extLst>
      <p:ext uri="{BB962C8B-B14F-4D97-AF65-F5344CB8AC3E}">
        <p14:creationId xmlns:p14="http://schemas.microsoft.com/office/powerpoint/2010/main" val="1176206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D7B596C-0F5A-4B62-B420-F4F8E680B9CB}"/>
              </a:ext>
            </a:extLst>
          </p:cNvPr>
          <p:cNvGrpSpPr/>
          <p:nvPr/>
        </p:nvGrpSpPr>
        <p:grpSpPr>
          <a:xfrm>
            <a:off x="935990" y="1986121"/>
            <a:ext cx="5440045" cy="4093637"/>
            <a:chOff x="-76952" y="0"/>
            <a:chExt cx="5943317" cy="4094073"/>
          </a:xfrm>
        </p:grpSpPr>
        <p:pic>
          <p:nvPicPr>
            <p:cNvPr id="3" name="Imagen 2">
              <a:extLst>
                <a:ext uri="{FF2B5EF4-FFF2-40B4-BE49-F238E27FC236}">
                  <a16:creationId xmlns:a16="http://schemas.microsoft.com/office/drawing/2014/main" id="{93F5C1FF-846B-4CF1-B03E-842A20A55CE0}"/>
                </a:ext>
              </a:extLst>
            </p:cNvPr>
            <p:cNvPicPr>
              <a:picLocks noChangeAspect="1"/>
            </p:cNvPicPr>
            <p:nvPr/>
          </p:nvPicPr>
          <p:blipFill rotWithShape="1">
            <a:blip r:embed="rId2">
              <a:extLst>
                <a:ext uri="{28A0092B-C50C-407E-A947-70E740481C1C}">
                  <a14:useLocalDpi xmlns:a14="http://schemas.microsoft.com/office/drawing/2010/main" val="0"/>
                </a:ext>
              </a:extLst>
            </a:blip>
            <a:srcRect b="5419"/>
            <a:stretch/>
          </p:blipFill>
          <p:spPr bwMode="auto">
            <a:xfrm>
              <a:off x="-76952" y="0"/>
              <a:ext cx="5943317" cy="3227347"/>
            </a:xfrm>
            <a:prstGeom prst="rect">
              <a:avLst/>
            </a:prstGeom>
            <a:ln>
              <a:noFill/>
            </a:ln>
            <a:extLst>
              <a:ext uri="{53640926-AAD7-44D8-BBD7-CCE9431645EC}">
                <a14:shadowObscured xmlns:a14="http://schemas.microsoft.com/office/drawing/2010/main"/>
              </a:ext>
            </a:extLst>
          </p:spPr>
        </p:pic>
        <p:sp>
          <p:nvSpPr>
            <p:cNvPr id="4" name="Cuadro de texto 2">
              <a:extLst>
                <a:ext uri="{FF2B5EF4-FFF2-40B4-BE49-F238E27FC236}">
                  <a16:creationId xmlns:a16="http://schemas.microsoft.com/office/drawing/2014/main" id="{3CB7C148-DA0D-4B6C-AAC5-DDD96EF703D3}"/>
                </a:ext>
              </a:extLst>
            </p:cNvPr>
            <p:cNvSpPr txBox="1">
              <a:spLocks noChangeArrowheads="1"/>
            </p:cNvSpPr>
            <p:nvPr/>
          </p:nvSpPr>
          <p:spPr bwMode="auto">
            <a:xfrm>
              <a:off x="-76952" y="3304990"/>
              <a:ext cx="5915313" cy="789083"/>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19. Off-Target Docking results format of SAR405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againts</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Vps34 and </a:t>
              </a: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PI3Kγ</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best pose of SAR405 in complex with Vps34 has an affinity of -9.2 kcal / mol, while with gamma it is -7.3 kcal / mol. According to the experimental data, SAR405 has a higher affinity (~ 25 times) for Vps34 than for PI3Kγ.</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6491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8480F1EF-5CF7-4AF0-AF03-2865B7452140}"/>
              </a:ext>
            </a:extLst>
          </p:cNvPr>
          <p:cNvGrpSpPr/>
          <p:nvPr/>
        </p:nvGrpSpPr>
        <p:grpSpPr>
          <a:xfrm>
            <a:off x="816609" y="893343"/>
            <a:ext cx="5678805" cy="4926667"/>
            <a:chOff x="-66675" y="0"/>
            <a:chExt cx="5678805" cy="4926667"/>
          </a:xfrm>
        </p:grpSpPr>
        <p:pic>
          <p:nvPicPr>
            <p:cNvPr id="3" name="Imagen 2">
              <a:extLst>
                <a:ext uri="{FF2B5EF4-FFF2-40B4-BE49-F238E27FC236}">
                  <a16:creationId xmlns:a16="http://schemas.microsoft.com/office/drawing/2014/main" id="{57A2967B-5D84-489E-9B8C-82CBE55393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612130" cy="4594860"/>
            </a:xfrm>
            <a:prstGeom prst="rect">
              <a:avLst/>
            </a:prstGeom>
            <a:noFill/>
            <a:ln>
              <a:noFill/>
            </a:ln>
          </p:spPr>
        </p:pic>
        <p:sp>
          <p:nvSpPr>
            <p:cNvPr id="4" name="Cuadro de texto 2">
              <a:extLst>
                <a:ext uri="{FF2B5EF4-FFF2-40B4-BE49-F238E27FC236}">
                  <a16:creationId xmlns:a16="http://schemas.microsoft.com/office/drawing/2014/main" id="{9795BE06-92A6-4B4E-B2EA-280CDFBEF037}"/>
                </a:ext>
              </a:extLst>
            </p:cNvPr>
            <p:cNvSpPr txBox="1">
              <a:spLocks noChangeArrowheads="1"/>
            </p:cNvSpPr>
            <p:nvPr/>
          </p:nvSpPr>
          <p:spPr bwMode="auto">
            <a:xfrm>
              <a:off x="-66675" y="4612342"/>
              <a:ext cx="5486400" cy="314325"/>
            </a:xfrm>
            <a:prstGeom prst="rect">
              <a:avLst/>
            </a:prstGeom>
            <a:noFill/>
            <a:ln w="9525">
              <a:noFill/>
              <a:miter lim="800000"/>
              <a:headEnd/>
              <a:tailEnd/>
            </a:ln>
          </p:spPr>
          <p:txBody>
            <a:bodyPr rot="0" vert="horz" wrap="square" lIns="91440" tIns="45720" rIns="91440" bIns="45720" anchor="t" anchorCtr="0">
              <a:noAutofit/>
            </a:bodyPr>
            <a:lstStyle/>
            <a:p>
              <a:pPr algn="just">
                <a:lnSpc>
                  <a:spcPct val="150000"/>
                </a:lnSpc>
                <a:spcAft>
                  <a:spcPts val="800"/>
                </a:spcAft>
              </a:pPr>
              <a:r>
                <a:rPr lang="es-ES"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Figure 1. </a:t>
              </a:r>
              <a:r>
                <a:rPr lang="es-ES" sz="10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Workflow</a:t>
              </a:r>
              <a:r>
                <a:rPr lang="es-ES"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 </a:t>
              </a:r>
              <a:r>
                <a:rPr lang="es-ES" sz="10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s-ES"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ES"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ES" sz="9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s-ES" sz="900" dirty="0">
                  <a:effectLst/>
                  <a:latin typeface="Calibri" panose="020F0502020204030204" pitchFamily="34" charset="0"/>
                  <a:ea typeface="Times New Roman" panose="02020603050405020304" pitchFamily="18" charset="0"/>
                  <a:cs typeface="Times New Roman" panose="02020603050405020304" pitchFamily="18" charset="0"/>
                </a:rPr>
                <a:t> </a:t>
              </a:r>
            </a:p>
          </p:txBody>
        </p:sp>
      </p:grpSp>
    </p:spTree>
    <p:extLst>
      <p:ext uri="{BB962C8B-B14F-4D97-AF65-F5344CB8AC3E}">
        <p14:creationId xmlns:p14="http://schemas.microsoft.com/office/powerpoint/2010/main" val="1016054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E85D4F24-D97C-4EE4-BCCA-74F9CAAB61E8}"/>
              </a:ext>
            </a:extLst>
          </p:cNvPr>
          <p:cNvGrpSpPr/>
          <p:nvPr/>
        </p:nvGrpSpPr>
        <p:grpSpPr>
          <a:xfrm>
            <a:off x="908367" y="2496026"/>
            <a:ext cx="5495290" cy="3122382"/>
            <a:chOff x="-77773" y="3975652"/>
            <a:chExt cx="5495290" cy="3122413"/>
          </a:xfrm>
        </p:grpSpPr>
        <p:sp>
          <p:nvSpPr>
            <p:cNvPr id="3" name="Cuadro de texto 2">
              <a:extLst>
                <a:ext uri="{FF2B5EF4-FFF2-40B4-BE49-F238E27FC236}">
                  <a16:creationId xmlns:a16="http://schemas.microsoft.com/office/drawing/2014/main" id="{6D21B46C-D70C-4F3E-86EF-7BDD5181DBAF}"/>
                </a:ext>
              </a:extLst>
            </p:cNvPr>
            <p:cNvSpPr txBox="1">
              <a:spLocks noChangeArrowheads="1"/>
            </p:cNvSpPr>
            <p:nvPr/>
          </p:nvSpPr>
          <p:spPr bwMode="auto">
            <a:xfrm>
              <a:off x="-77773" y="6663005"/>
              <a:ext cx="5495290" cy="43506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19. Superposition of predicted complex Vps34-SAR405 and a reference structure (PDB ID: 4UWL) (magenta)</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8968FCF9-D45C-4482-A74A-AED3EFF2DD17}"/>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0148" y="3975652"/>
              <a:ext cx="3506400" cy="2629390"/>
            </a:xfrm>
            <a:prstGeom prst="rect">
              <a:avLst/>
            </a:prstGeom>
            <a:ln>
              <a:noFill/>
            </a:ln>
            <a:effectLst>
              <a:softEdge rad="112500"/>
            </a:effectLst>
          </p:spPr>
        </p:pic>
      </p:grpSp>
    </p:spTree>
    <p:extLst>
      <p:ext uri="{BB962C8B-B14F-4D97-AF65-F5344CB8AC3E}">
        <p14:creationId xmlns:p14="http://schemas.microsoft.com/office/powerpoint/2010/main" val="716944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AFFC3E8-0667-4CBB-BB3E-1F4FC6549C5E}"/>
              </a:ext>
            </a:extLst>
          </p:cNvPr>
          <p:cNvGrpSpPr/>
          <p:nvPr/>
        </p:nvGrpSpPr>
        <p:grpSpPr>
          <a:xfrm>
            <a:off x="865187" y="2728754"/>
            <a:ext cx="5581650" cy="2726055"/>
            <a:chOff x="31805" y="0"/>
            <a:chExt cx="5581650" cy="2726304"/>
          </a:xfrm>
        </p:grpSpPr>
        <p:pic>
          <p:nvPicPr>
            <p:cNvPr id="3" name="image5.png">
              <a:extLst>
                <a:ext uri="{FF2B5EF4-FFF2-40B4-BE49-F238E27FC236}">
                  <a16:creationId xmlns:a16="http://schemas.microsoft.com/office/drawing/2014/main" id="{1DB9FA8B-AE9C-41D4-B34D-9F1102EB867A}"/>
                </a:ext>
              </a:extLst>
            </p:cNvPr>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1905" y="0"/>
              <a:ext cx="3103200" cy="2045668"/>
            </a:xfrm>
            <a:prstGeom prst="rect">
              <a:avLst/>
            </a:prstGeom>
          </p:spPr>
        </p:pic>
        <p:sp>
          <p:nvSpPr>
            <p:cNvPr id="4" name="Cuadro de texto 2">
              <a:extLst>
                <a:ext uri="{FF2B5EF4-FFF2-40B4-BE49-F238E27FC236}">
                  <a16:creationId xmlns:a16="http://schemas.microsoft.com/office/drawing/2014/main" id="{0E70396F-2A5F-4960-82AE-3496C3C1C341}"/>
                </a:ext>
              </a:extLst>
            </p:cNvPr>
            <p:cNvSpPr txBox="1">
              <a:spLocks noChangeArrowheads="1"/>
            </p:cNvSpPr>
            <p:nvPr/>
          </p:nvSpPr>
          <p:spPr bwMode="auto">
            <a:xfrm>
              <a:off x="31805" y="2154804"/>
              <a:ext cx="5581650" cy="5715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Figure 20.</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Diagram showing the relationship between enzymes and their cognates substrates and inhibitors.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0167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9C530173-70CF-4E51-B3BD-B025F1332EF7}"/>
              </a:ext>
            </a:extLst>
          </p:cNvPr>
          <p:cNvGrpSpPr/>
          <p:nvPr/>
        </p:nvGrpSpPr>
        <p:grpSpPr>
          <a:xfrm>
            <a:off x="848995" y="2526189"/>
            <a:ext cx="5614035" cy="2693083"/>
            <a:chOff x="-168944" y="-135172"/>
            <a:chExt cx="5857274" cy="2732524"/>
          </a:xfrm>
        </p:grpSpPr>
        <p:sp>
          <p:nvSpPr>
            <p:cNvPr id="3" name="Cuadro de texto 2">
              <a:extLst>
                <a:ext uri="{FF2B5EF4-FFF2-40B4-BE49-F238E27FC236}">
                  <a16:creationId xmlns:a16="http://schemas.microsoft.com/office/drawing/2014/main" id="{4CDBCA06-BE3A-48A6-90E2-43B820E9678A}"/>
                </a:ext>
              </a:extLst>
            </p:cNvPr>
            <p:cNvSpPr txBox="1">
              <a:spLocks noChangeArrowheads="1"/>
            </p:cNvSpPr>
            <p:nvPr/>
          </p:nvSpPr>
          <p:spPr bwMode="auto">
            <a:xfrm>
              <a:off x="-168944" y="1815029"/>
              <a:ext cx="5857273" cy="782323"/>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21. Farnesyl transferase ligand site. </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Superposition of FPP-CVLS (magenta) and GGPP-CVLS (cyan), in wild-type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active site. Red arrow indicates the steric clash between GGPP and W102</a:t>
              </a:r>
              <a:r>
                <a:rPr lang="es-ES" sz="1000" dirty="0">
                  <a:effectLst/>
                  <a:latin typeface="Times New Roman" panose="02020603050405020304" pitchFamily="18" charset="0"/>
                  <a:ea typeface="Times New Roman" panose="02020603050405020304" pitchFamily="18" charset="0"/>
                  <a:cs typeface="Times New Roman" panose="02020603050405020304" pitchFamily="18" charset="0"/>
                </a:rPr>
                <a:t>β</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residue in the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active site (</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GGPP-CVLS (cyan), in mutant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W102</a:t>
              </a:r>
              <a:r>
                <a:rPr lang="es-ES" sz="1000" dirty="0">
                  <a:effectLst/>
                  <a:latin typeface="Times New Roman" panose="02020603050405020304" pitchFamily="18" charset="0"/>
                  <a:ea typeface="Times New Roman" panose="02020603050405020304" pitchFamily="18" charset="0"/>
                  <a:cs typeface="Times New Roman" panose="02020603050405020304" pitchFamily="18" charset="0"/>
                </a:rPr>
                <a:t>β</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 active site. The mutation W102</a:t>
              </a:r>
              <a:r>
                <a:rPr lang="es-ES" sz="1000" dirty="0">
                  <a:effectLst/>
                  <a:latin typeface="Times New Roman" panose="02020603050405020304" pitchFamily="18" charset="0"/>
                  <a:ea typeface="Times New Roman" panose="02020603050405020304" pitchFamily="18" charset="0"/>
                  <a:cs typeface="Times New Roman" panose="02020603050405020304" pitchFamily="18" charset="0"/>
                </a:rPr>
                <a:t>β</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 allows GGPP to fit into the active site of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FA96BB3A-2F32-4E04-8A1E-CB4E082DE7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5172"/>
              <a:ext cx="5688330" cy="1787442"/>
            </a:xfrm>
            <a:prstGeom prst="rect">
              <a:avLst/>
            </a:prstGeom>
            <a:noFill/>
          </p:spPr>
        </p:pic>
      </p:grpSp>
    </p:spTree>
    <p:extLst>
      <p:ext uri="{BB962C8B-B14F-4D97-AF65-F5344CB8AC3E}">
        <p14:creationId xmlns:p14="http://schemas.microsoft.com/office/powerpoint/2010/main" val="2597263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235E3D52-AD18-42B0-98FC-E62008CC95DE}"/>
              </a:ext>
            </a:extLst>
          </p:cNvPr>
          <p:cNvGrpSpPr/>
          <p:nvPr/>
        </p:nvGrpSpPr>
        <p:grpSpPr>
          <a:xfrm>
            <a:off x="964882" y="1470184"/>
            <a:ext cx="5382260" cy="5072485"/>
            <a:chOff x="69554" y="0"/>
            <a:chExt cx="5383516" cy="5072644"/>
          </a:xfrm>
        </p:grpSpPr>
        <p:sp>
          <p:nvSpPr>
            <p:cNvPr id="3" name="Cuadro de texto 2">
              <a:extLst>
                <a:ext uri="{FF2B5EF4-FFF2-40B4-BE49-F238E27FC236}">
                  <a16:creationId xmlns:a16="http://schemas.microsoft.com/office/drawing/2014/main" id="{197026C4-FD72-4B8E-8128-47DF4F8D53DC}"/>
                </a:ext>
              </a:extLst>
            </p:cNvPr>
            <p:cNvSpPr txBox="1">
              <a:spLocks noChangeArrowheads="1"/>
            </p:cNvSpPr>
            <p:nvPr/>
          </p:nvSpPr>
          <p:spPr bwMode="auto">
            <a:xfrm>
              <a:off x="69554" y="4637574"/>
              <a:ext cx="5357896" cy="43507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22. The specifications of the new box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Target_box</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(white)) from a predefined box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T_ref_box</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(magenta)) centered on Residue(s).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433F812B-B471-439E-BEFE-5DCFA2EB15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454" y="0"/>
              <a:ext cx="5371616" cy="4551200"/>
            </a:xfrm>
            <a:prstGeom prst="rect">
              <a:avLst/>
            </a:prstGeom>
            <a:noFill/>
            <a:ln>
              <a:noFill/>
            </a:ln>
          </p:spPr>
        </p:pic>
      </p:grpSp>
    </p:spTree>
    <p:extLst>
      <p:ext uri="{BB962C8B-B14F-4D97-AF65-F5344CB8AC3E}">
        <p14:creationId xmlns:p14="http://schemas.microsoft.com/office/powerpoint/2010/main" val="220369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5E5FE0CA-6310-4F26-A134-8909386A03C0}"/>
              </a:ext>
            </a:extLst>
          </p:cNvPr>
          <p:cNvGrpSpPr/>
          <p:nvPr/>
        </p:nvGrpSpPr>
        <p:grpSpPr>
          <a:xfrm>
            <a:off x="976630" y="1735296"/>
            <a:ext cx="5358765" cy="4567195"/>
            <a:chOff x="30480" y="0"/>
            <a:chExt cx="5359399" cy="4567195"/>
          </a:xfrm>
        </p:grpSpPr>
        <p:grpSp>
          <p:nvGrpSpPr>
            <p:cNvPr id="3" name="Grupo 2">
              <a:extLst>
                <a:ext uri="{FF2B5EF4-FFF2-40B4-BE49-F238E27FC236}">
                  <a16:creationId xmlns:a16="http://schemas.microsoft.com/office/drawing/2014/main" id="{85530103-522B-4278-9BBE-E7D66FFDCCAE}"/>
                </a:ext>
              </a:extLst>
            </p:cNvPr>
            <p:cNvGrpSpPr/>
            <p:nvPr/>
          </p:nvGrpSpPr>
          <p:grpSpPr>
            <a:xfrm>
              <a:off x="159303" y="0"/>
              <a:ext cx="5102225" cy="4305300"/>
              <a:chOff x="-158750" y="0"/>
              <a:chExt cx="5102225" cy="4305300"/>
            </a:xfrm>
          </p:grpSpPr>
          <p:pic>
            <p:nvPicPr>
              <p:cNvPr id="5" name="Imagen 4">
                <a:extLst>
                  <a:ext uri="{FF2B5EF4-FFF2-40B4-BE49-F238E27FC236}">
                    <a16:creationId xmlns:a16="http://schemas.microsoft.com/office/drawing/2014/main" id="{EDF4B7EA-CA1B-45B5-97EC-174341C2AB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750" y="0"/>
                <a:ext cx="5102225" cy="4305300"/>
              </a:xfrm>
              <a:prstGeom prst="rect">
                <a:avLst/>
              </a:prstGeom>
              <a:noFill/>
              <a:ln>
                <a:noFill/>
              </a:ln>
            </p:spPr>
          </p:pic>
          <p:sp>
            <p:nvSpPr>
              <p:cNvPr id="6" name="Rectángulo 5">
                <a:extLst>
                  <a:ext uri="{FF2B5EF4-FFF2-40B4-BE49-F238E27FC236}">
                    <a16:creationId xmlns:a16="http://schemas.microsoft.com/office/drawing/2014/main" id="{EDF6D212-46BA-4FF7-938B-BC270F1E68C2}"/>
                  </a:ext>
                </a:extLst>
              </p:cNvPr>
              <p:cNvSpPr/>
              <p:nvPr/>
            </p:nvSpPr>
            <p:spPr>
              <a:xfrm>
                <a:off x="-135172" y="942975"/>
                <a:ext cx="2171700" cy="12382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7" name="Rectángulo 6">
                <a:extLst>
                  <a:ext uri="{FF2B5EF4-FFF2-40B4-BE49-F238E27FC236}">
                    <a16:creationId xmlns:a16="http://schemas.microsoft.com/office/drawing/2014/main" id="{F0EED0C5-9FA6-4253-8BC8-A3D7566D2A33}"/>
                  </a:ext>
                </a:extLst>
              </p:cNvPr>
              <p:cNvSpPr/>
              <p:nvPr/>
            </p:nvSpPr>
            <p:spPr>
              <a:xfrm>
                <a:off x="3077900" y="3543300"/>
                <a:ext cx="476250" cy="1905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8" name="Conector: curvado 7">
                <a:extLst>
                  <a:ext uri="{FF2B5EF4-FFF2-40B4-BE49-F238E27FC236}">
                    <a16:creationId xmlns:a16="http://schemas.microsoft.com/office/drawing/2014/main" id="{280CA1F1-4048-4AA5-B14B-B0304F1B45D1}"/>
                  </a:ext>
                </a:extLst>
              </p:cNvPr>
              <p:cNvCxnSpPr/>
              <p:nvPr/>
            </p:nvCxnSpPr>
            <p:spPr>
              <a:xfrm flipH="1" flipV="1">
                <a:off x="1866900" y="1171575"/>
                <a:ext cx="1162050" cy="2457450"/>
              </a:xfrm>
              <a:prstGeom prst="curvedConnector3">
                <a:avLst>
                  <a:gd name="adj1" fmla="val 104106"/>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Cuadro de texto 2">
              <a:extLst>
                <a:ext uri="{FF2B5EF4-FFF2-40B4-BE49-F238E27FC236}">
                  <a16:creationId xmlns:a16="http://schemas.microsoft.com/office/drawing/2014/main" id="{66180516-BB10-43AA-B470-C2CC5FAD1169}"/>
                </a:ext>
              </a:extLst>
            </p:cNvPr>
            <p:cNvSpPr txBox="1">
              <a:spLocks noChangeArrowheads="1"/>
            </p:cNvSpPr>
            <p:nvPr/>
          </p:nvSpPr>
          <p:spPr bwMode="auto">
            <a:xfrm>
              <a:off x="30480" y="4309111"/>
              <a:ext cx="5359399" cy="258084"/>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23. Instructions for saving box information.</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14799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8A5EF7AA-5BAD-4716-B6D4-5EEA0C204420}"/>
              </a:ext>
            </a:extLst>
          </p:cNvPr>
          <p:cNvGrpSpPr/>
          <p:nvPr/>
        </p:nvGrpSpPr>
        <p:grpSpPr>
          <a:xfrm>
            <a:off x="842963" y="3205956"/>
            <a:ext cx="5626100" cy="1771649"/>
            <a:chOff x="8780" y="190831"/>
            <a:chExt cx="5731814" cy="1771835"/>
          </a:xfrm>
        </p:grpSpPr>
        <p:sp>
          <p:nvSpPr>
            <p:cNvPr id="3" name="Cuadro de texto 2">
              <a:extLst>
                <a:ext uri="{FF2B5EF4-FFF2-40B4-BE49-F238E27FC236}">
                  <a16:creationId xmlns:a16="http://schemas.microsoft.com/office/drawing/2014/main" id="{0044C33E-463A-443A-8FF1-43A66E952D2E}"/>
                </a:ext>
              </a:extLst>
            </p:cNvPr>
            <p:cNvSpPr txBox="1">
              <a:spLocks noChangeArrowheads="1"/>
            </p:cNvSpPr>
            <p:nvPr/>
          </p:nvSpPr>
          <p:spPr bwMode="auto">
            <a:xfrm>
              <a:off x="8780" y="1582310"/>
              <a:ext cx="5358765" cy="38035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24. Instructions for saving scene images.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nvGrpSpPr>
            <p:cNvPr id="4" name="Grupo 3">
              <a:extLst>
                <a:ext uri="{FF2B5EF4-FFF2-40B4-BE49-F238E27FC236}">
                  <a16:creationId xmlns:a16="http://schemas.microsoft.com/office/drawing/2014/main" id="{0A9A79DA-5967-400F-B5EA-97A2D2C4190F}"/>
                </a:ext>
              </a:extLst>
            </p:cNvPr>
            <p:cNvGrpSpPr/>
            <p:nvPr/>
          </p:nvGrpSpPr>
          <p:grpSpPr>
            <a:xfrm>
              <a:off x="111319" y="190831"/>
              <a:ext cx="5629275" cy="1295400"/>
              <a:chOff x="0" y="0"/>
              <a:chExt cx="5629275" cy="1295400"/>
            </a:xfrm>
          </p:grpSpPr>
          <p:pic>
            <p:nvPicPr>
              <p:cNvPr id="5" name="Imagen 4">
                <a:extLst>
                  <a:ext uri="{FF2B5EF4-FFF2-40B4-BE49-F238E27FC236}">
                    <a16:creationId xmlns:a16="http://schemas.microsoft.com/office/drawing/2014/main" id="{EC20A973-CD38-421E-8CBF-0FCA27361D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 y="0"/>
                <a:ext cx="5610225" cy="1295400"/>
              </a:xfrm>
              <a:prstGeom prst="rect">
                <a:avLst/>
              </a:prstGeom>
              <a:noFill/>
              <a:ln>
                <a:noFill/>
              </a:ln>
            </p:spPr>
          </p:pic>
          <p:sp>
            <p:nvSpPr>
              <p:cNvPr id="6" name="Cuadro de texto 2">
                <a:extLst>
                  <a:ext uri="{FF2B5EF4-FFF2-40B4-BE49-F238E27FC236}">
                    <a16:creationId xmlns:a16="http://schemas.microsoft.com/office/drawing/2014/main" id="{2757162E-3076-4E09-B49E-4D811DC4C589}"/>
                  </a:ext>
                </a:extLst>
              </p:cNvPr>
              <p:cNvSpPr txBox="1">
                <a:spLocks noChangeArrowheads="1"/>
              </p:cNvSpPr>
              <p:nvPr/>
            </p:nvSpPr>
            <p:spPr bwMode="auto">
              <a:xfrm>
                <a:off x="910741" y="58723"/>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Cuadro de texto 2">
                <a:extLst>
                  <a:ext uri="{FF2B5EF4-FFF2-40B4-BE49-F238E27FC236}">
                    <a16:creationId xmlns:a16="http://schemas.microsoft.com/office/drawing/2014/main" id="{0B1F2C32-7919-4683-BD88-21C758DAB36D}"/>
                  </a:ext>
                </a:extLst>
              </p:cNvPr>
              <p:cNvSpPr txBox="1">
                <a:spLocks noChangeArrowheads="1"/>
              </p:cNvSpPr>
              <p:nvPr/>
            </p:nvSpPr>
            <p:spPr bwMode="auto">
              <a:xfrm>
                <a:off x="1343025" y="66675"/>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Cuadro de texto 2">
                <a:extLst>
                  <a:ext uri="{FF2B5EF4-FFF2-40B4-BE49-F238E27FC236}">
                    <a16:creationId xmlns:a16="http://schemas.microsoft.com/office/drawing/2014/main" id="{54EBDA8B-A4A4-443A-9E2E-EAEADFF55923}"/>
                  </a:ext>
                </a:extLst>
              </p:cNvPr>
              <p:cNvSpPr txBox="1">
                <a:spLocks noChangeArrowheads="1"/>
              </p:cNvSpPr>
              <p:nvPr/>
            </p:nvSpPr>
            <p:spPr bwMode="auto">
              <a:xfrm>
                <a:off x="1071492" y="58723"/>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9" name="Cuadro de texto 2">
                <a:extLst>
                  <a:ext uri="{FF2B5EF4-FFF2-40B4-BE49-F238E27FC236}">
                    <a16:creationId xmlns:a16="http://schemas.microsoft.com/office/drawing/2014/main" id="{6763E638-59E9-40B4-8C60-E43B942A803C}"/>
                  </a:ext>
                </a:extLst>
              </p:cNvPr>
              <p:cNvSpPr txBox="1">
                <a:spLocks noChangeArrowheads="1"/>
              </p:cNvSpPr>
              <p:nvPr/>
            </p:nvSpPr>
            <p:spPr bwMode="auto">
              <a:xfrm>
                <a:off x="5256226" y="293784"/>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4 </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Cuadro de texto 2">
                <a:extLst>
                  <a:ext uri="{FF2B5EF4-FFF2-40B4-BE49-F238E27FC236}">
                    <a16:creationId xmlns:a16="http://schemas.microsoft.com/office/drawing/2014/main" id="{00513690-B343-432C-942A-85102B44AA99}"/>
                  </a:ext>
                </a:extLst>
              </p:cNvPr>
              <p:cNvSpPr txBox="1">
                <a:spLocks noChangeArrowheads="1"/>
              </p:cNvSpPr>
              <p:nvPr/>
            </p:nvSpPr>
            <p:spPr bwMode="auto">
              <a:xfrm>
                <a:off x="0" y="66675"/>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5 </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2229684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5E2E1DBF-3B84-4076-8C6B-F0B9BC13F859}"/>
              </a:ext>
            </a:extLst>
          </p:cNvPr>
          <p:cNvGrpSpPr/>
          <p:nvPr/>
        </p:nvGrpSpPr>
        <p:grpSpPr>
          <a:xfrm>
            <a:off x="1036102" y="2591754"/>
            <a:ext cx="5239820" cy="3246275"/>
            <a:chOff x="1036102" y="2591754"/>
            <a:chExt cx="5239820" cy="3246275"/>
          </a:xfrm>
        </p:grpSpPr>
        <p:pic>
          <p:nvPicPr>
            <p:cNvPr id="3" name="Imagen 2" descr="Imagen que contiene collar, luz, flor&#10;&#10;Descripción generada automáticamente">
              <a:extLst>
                <a:ext uri="{FF2B5EF4-FFF2-40B4-BE49-F238E27FC236}">
                  <a16:creationId xmlns:a16="http://schemas.microsoft.com/office/drawing/2014/main" id="{F34C3F7C-976B-4EAF-BF11-E16C8F610AE9}"/>
                </a:ext>
              </a:extLst>
            </p:cNvPr>
            <p:cNvPicPr>
              <a:picLocks noChangeAspect="1"/>
            </p:cNvPicPr>
            <p:nvPr/>
          </p:nvPicPr>
          <p:blipFill rotWithShape="1">
            <a:blip r:embed="rId2">
              <a:extLst>
                <a:ext uri="{28A0092B-C50C-407E-A947-70E740481C1C}">
                  <a14:useLocalDpi xmlns:a14="http://schemas.microsoft.com/office/drawing/2010/main" val="0"/>
                </a:ext>
              </a:extLst>
            </a:blip>
            <a:srcRect l="22482" t="13585" r="5858" b="17485"/>
            <a:stretch/>
          </p:blipFill>
          <p:spPr>
            <a:xfrm>
              <a:off x="1036102" y="2591754"/>
              <a:ext cx="5239820" cy="3000054"/>
            </a:xfrm>
            <a:prstGeom prst="rect">
              <a:avLst/>
            </a:prstGeom>
            <a:ln>
              <a:noFill/>
            </a:ln>
            <a:effectLst>
              <a:softEdge rad="112500"/>
            </a:effectLst>
          </p:spPr>
        </p:pic>
        <p:sp>
          <p:nvSpPr>
            <p:cNvPr id="4" name="Rectángulo 3">
              <a:extLst>
                <a:ext uri="{FF2B5EF4-FFF2-40B4-BE49-F238E27FC236}">
                  <a16:creationId xmlns:a16="http://schemas.microsoft.com/office/drawing/2014/main" id="{A7A7A6CD-EBDD-4BA7-BB3C-28A83B27AA72}"/>
                </a:ext>
              </a:extLst>
            </p:cNvPr>
            <p:cNvSpPr/>
            <p:nvPr/>
          </p:nvSpPr>
          <p:spPr>
            <a:xfrm>
              <a:off x="1036102" y="5591808"/>
              <a:ext cx="1978427"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25. Box Centered on X77.</a:t>
              </a:r>
              <a:endParaRPr lang="es-ES" sz="1000" dirty="0"/>
            </a:p>
          </p:txBody>
        </p:sp>
      </p:grpSp>
    </p:spTree>
    <p:extLst>
      <p:ext uri="{BB962C8B-B14F-4D97-AF65-F5344CB8AC3E}">
        <p14:creationId xmlns:p14="http://schemas.microsoft.com/office/powerpoint/2010/main" val="3230681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0A8B4F35-326C-4A68-BEFF-152A7056E1B0}"/>
              </a:ext>
            </a:extLst>
          </p:cNvPr>
          <p:cNvGrpSpPr/>
          <p:nvPr/>
        </p:nvGrpSpPr>
        <p:grpSpPr>
          <a:xfrm>
            <a:off x="0" y="2094003"/>
            <a:ext cx="7312025" cy="3854375"/>
            <a:chOff x="0" y="2094003"/>
            <a:chExt cx="7312025" cy="3854375"/>
          </a:xfrm>
        </p:grpSpPr>
        <p:pic>
          <p:nvPicPr>
            <p:cNvPr id="3" name="Imagen 2" descr="Captura de pantalla de computadora&#10;&#10;Descripción generada automáticamente">
              <a:extLst>
                <a:ext uri="{FF2B5EF4-FFF2-40B4-BE49-F238E27FC236}">
                  <a16:creationId xmlns:a16="http://schemas.microsoft.com/office/drawing/2014/main" id="{200B0439-8E08-4E5F-8AB5-220BD269699B}"/>
                </a:ext>
              </a:extLst>
            </p:cNvPr>
            <p:cNvPicPr>
              <a:picLocks noChangeAspect="1"/>
            </p:cNvPicPr>
            <p:nvPr/>
          </p:nvPicPr>
          <p:blipFill rotWithShape="1">
            <a:blip r:embed="rId2">
              <a:extLst>
                <a:ext uri="{28A0092B-C50C-407E-A947-70E740481C1C}">
                  <a14:useLocalDpi xmlns:a14="http://schemas.microsoft.com/office/drawing/2010/main" val="0"/>
                </a:ext>
              </a:extLst>
            </a:blip>
            <a:srcRect b="9695"/>
            <a:stretch/>
          </p:blipFill>
          <p:spPr>
            <a:xfrm>
              <a:off x="0" y="2094003"/>
              <a:ext cx="7312025" cy="3608154"/>
            </a:xfrm>
            <a:prstGeom prst="rect">
              <a:avLst/>
            </a:prstGeom>
          </p:spPr>
        </p:pic>
        <p:sp>
          <p:nvSpPr>
            <p:cNvPr id="4" name="Rectángulo 3">
              <a:extLst>
                <a:ext uri="{FF2B5EF4-FFF2-40B4-BE49-F238E27FC236}">
                  <a16:creationId xmlns:a16="http://schemas.microsoft.com/office/drawing/2014/main" id="{EAD016AE-CBBE-4805-90C4-F4EEA8333CCD}"/>
                </a:ext>
              </a:extLst>
            </p:cNvPr>
            <p:cNvSpPr/>
            <p:nvPr/>
          </p:nvSpPr>
          <p:spPr>
            <a:xfrm>
              <a:off x="0" y="5702157"/>
              <a:ext cx="2369559"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26. Results from </a:t>
              </a:r>
              <a:r>
                <a:rPr lang="en-US" sz="1000" b="1" dirty="0" err="1">
                  <a:latin typeface="Times New Roman" panose="02020603050405020304" pitchFamily="18" charset="0"/>
                  <a:ea typeface="Times New Roman" panose="02020603050405020304" pitchFamily="18" charset="0"/>
                  <a:cs typeface="Times New Roman" panose="02020603050405020304" pitchFamily="18" charset="0"/>
                </a:rPr>
                <a:t>Autodock</a:t>
              </a:r>
              <a:r>
                <a:rPr lang="en-US" sz="1000" b="1" dirty="0">
                  <a:latin typeface="Times New Roman" panose="02020603050405020304" pitchFamily="18" charset="0"/>
                  <a:ea typeface="Times New Roman" panose="02020603050405020304" pitchFamily="18" charset="0"/>
                  <a:cs typeface="Times New Roman" panose="02020603050405020304" pitchFamily="18" charset="0"/>
                </a:rPr>
                <a:t> Vina.</a:t>
              </a:r>
              <a:endParaRPr lang="es-ES" sz="1000" dirty="0"/>
            </a:p>
          </p:txBody>
        </p:sp>
      </p:grpSp>
    </p:spTree>
    <p:extLst>
      <p:ext uri="{BB962C8B-B14F-4D97-AF65-F5344CB8AC3E}">
        <p14:creationId xmlns:p14="http://schemas.microsoft.com/office/powerpoint/2010/main" val="2054993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BF0C79CB-5EDB-47C3-B1ED-66D79B61A4D9}"/>
              </a:ext>
            </a:extLst>
          </p:cNvPr>
          <p:cNvGrpSpPr/>
          <p:nvPr/>
        </p:nvGrpSpPr>
        <p:grpSpPr>
          <a:xfrm>
            <a:off x="496095" y="2302193"/>
            <a:ext cx="6319835" cy="2036603"/>
            <a:chOff x="496095" y="2302193"/>
            <a:chExt cx="6319835" cy="2036603"/>
          </a:xfrm>
        </p:grpSpPr>
        <p:pic>
          <p:nvPicPr>
            <p:cNvPr id="3" name="Imagen 2">
              <a:extLst>
                <a:ext uri="{FF2B5EF4-FFF2-40B4-BE49-F238E27FC236}">
                  <a16:creationId xmlns:a16="http://schemas.microsoft.com/office/drawing/2014/main" id="{B0BA2A01-EF82-40DA-A452-6AC1B1CA6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095" y="2302193"/>
              <a:ext cx="3006582" cy="1789588"/>
            </a:xfrm>
            <a:prstGeom prst="rect">
              <a:avLst/>
            </a:prstGeom>
            <a:ln>
              <a:noFill/>
            </a:ln>
            <a:effectLst>
              <a:softEdge rad="112500"/>
            </a:effectLst>
          </p:spPr>
        </p:pic>
        <p:pic>
          <p:nvPicPr>
            <p:cNvPr id="5" name="Imagen 4">
              <a:extLst>
                <a:ext uri="{FF2B5EF4-FFF2-40B4-BE49-F238E27FC236}">
                  <a16:creationId xmlns:a16="http://schemas.microsoft.com/office/drawing/2014/main" id="{34643BAB-265F-487B-8CAB-8B41A8E4E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302581"/>
              <a:ext cx="3005930" cy="1789200"/>
            </a:xfrm>
            <a:prstGeom prst="rect">
              <a:avLst/>
            </a:prstGeom>
            <a:ln>
              <a:noFill/>
            </a:ln>
            <a:effectLst>
              <a:softEdge rad="112500"/>
            </a:effectLst>
          </p:spPr>
        </p:pic>
        <p:sp>
          <p:nvSpPr>
            <p:cNvPr id="6" name="Rectángulo 5">
              <a:extLst>
                <a:ext uri="{FF2B5EF4-FFF2-40B4-BE49-F238E27FC236}">
                  <a16:creationId xmlns:a16="http://schemas.microsoft.com/office/drawing/2014/main" id="{78A0AF40-BEE8-4F46-B6F3-90944CF7F996}"/>
                </a:ext>
              </a:extLst>
            </p:cNvPr>
            <p:cNvSpPr/>
            <p:nvPr/>
          </p:nvSpPr>
          <p:spPr>
            <a:xfrm>
              <a:off x="506462" y="4092575"/>
              <a:ext cx="2815194"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27. Predicted poses from </a:t>
              </a:r>
              <a:r>
                <a:rPr lang="en-US" sz="1000" b="1" dirty="0" err="1">
                  <a:latin typeface="Times New Roman" panose="02020603050405020304" pitchFamily="18" charset="0"/>
                  <a:ea typeface="Times New Roman" panose="02020603050405020304" pitchFamily="18" charset="0"/>
                  <a:cs typeface="Times New Roman" panose="02020603050405020304" pitchFamily="18" charset="0"/>
                </a:rPr>
                <a:t>Autodock</a:t>
              </a:r>
              <a:r>
                <a:rPr lang="en-US" sz="1000" b="1" dirty="0">
                  <a:latin typeface="Times New Roman" panose="02020603050405020304" pitchFamily="18" charset="0"/>
                  <a:ea typeface="Times New Roman" panose="02020603050405020304" pitchFamily="18" charset="0"/>
                  <a:cs typeface="Times New Roman" panose="02020603050405020304" pitchFamily="18" charset="0"/>
                </a:rPr>
                <a:t> Vina.</a:t>
              </a:r>
              <a:endParaRPr lang="es-ES" sz="1000" dirty="0"/>
            </a:p>
          </p:txBody>
        </p:sp>
      </p:grpSp>
    </p:spTree>
    <p:extLst>
      <p:ext uri="{BB962C8B-B14F-4D97-AF65-F5344CB8AC3E}">
        <p14:creationId xmlns:p14="http://schemas.microsoft.com/office/powerpoint/2010/main" val="2574946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E87D673F-8DBB-4FDC-8013-73C57CA2C1F6}"/>
              </a:ext>
            </a:extLst>
          </p:cNvPr>
          <p:cNvGrpSpPr/>
          <p:nvPr/>
        </p:nvGrpSpPr>
        <p:grpSpPr>
          <a:xfrm>
            <a:off x="-1" y="2014188"/>
            <a:ext cx="7312025" cy="3772265"/>
            <a:chOff x="-1" y="2014188"/>
            <a:chExt cx="7312025" cy="3772265"/>
          </a:xfrm>
        </p:grpSpPr>
        <p:pic>
          <p:nvPicPr>
            <p:cNvPr id="2" name="Imagen 1">
              <a:extLst>
                <a:ext uri="{FF2B5EF4-FFF2-40B4-BE49-F238E27FC236}">
                  <a16:creationId xmlns:a16="http://schemas.microsoft.com/office/drawing/2014/main" id="{4C799874-5415-422C-9137-684884326078}"/>
                </a:ext>
              </a:extLst>
            </p:cNvPr>
            <p:cNvPicPr>
              <a:picLocks noChangeAspect="1"/>
            </p:cNvPicPr>
            <p:nvPr/>
          </p:nvPicPr>
          <p:blipFill rotWithShape="1">
            <a:blip r:embed="rId2"/>
            <a:srcRect b="14373"/>
            <a:stretch/>
          </p:blipFill>
          <p:spPr>
            <a:xfrm>
              <a:off x="-1" y="2014188"/>
              <a:ext cx="7312025" cy="3557938"/>
            </a:xfrm>
            <a:prstGeom prst="rect">
              <a:avLst/>
            </a:prstGeom>
          </p:spPr>
        </p:pic>
        <p:sp>
          <p:nvSpPr>
            <p:cNvPr id="3" name="Rectángulo 2">
              <a:extLst>
                <a:ext uri="{FF2B5EF4-FFF2-40B4-BE49-F238E27FC236}">
                  <a16:creationId xmlns:a16="http://schemas.microsoft.com/office/drawing/2014/main" id="{4C78AEA1-684F-45C0-A949-B7096EEF7A3A}"/>
                </a:ext>
              </a:extLst>
            </p:cNvPr>
            <p:cNvSpPr/>
            <p:nvPr/>
          </p:nvSpPr>
          <p:spPr>
            <a:xfrm>
              <a:off x="0" y="5540232"/>
              <a:ext cx="2138727"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28. Results from Autodock4.</a:t>
              </a:r>
              <a:endParaRPr lang="es-ES" sz="1000" dirty="0"/>
            </a:p>
          </p:txBody>
        </p:sp>
      </p:grpSp>
    </p:spTree>
    <p:extLst>
      <p:ext uri="{BB962C8B-B14F-4D97-AF65-F5344CB8AC3E}">
        <p14:creationId xmlns:p14="http://schemas.microsoft.com/office/powerpoint/2010/main" val="2252826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AB1C162A-7E93-4541-AFA0-88B8D495EE85}"/>
              </a:ext>
            </a:extLst>
          </p:cNvPr>
          <p:cNvGrpSpPr/>
          <p:nvPr/>
        </p:nvGrpSpPr>
        <p:grpSpPr>
          <a:xfrm>
            <a:off x="832167" y="2178526"/>
            <a:ext cx="5945151" cy="3729090"/>
            <a:chOff x="-66675" y="0"/>
            <a:chExt cx="5945151" cy="3729167"/>
          </a:xfrm>
        </p:grpSpPr>
        <p:sp>
          <p:nvSpPr>
            <p:cNvPr id="3" name="Cuadro de texto 2">
              <a:extLst>
                <a:ext uri="{FF2B5EF4-FFF2-40B4-BE49-F238E27FC236}">
                  <a16:creationId xmlns:a16="http://schemas.microsoft.com/office/drawing/2014/main" id="{76990AF9-6638-4B1B-AD1F-4606CC591065}"/>
                </a:ext>
              </a:extLst>
            </p:cNvPr>
            <p:cNvSpPr txBox="1">
              <a:spLocks noChangeArrowheads="1"/>
            </p:cNvSpPr>
            <p:nvPr/>
          </p:nvSpPr>
          <p:spPr bwMode="auto">
            <a:xfrm>
              <a:off x="-66675" y="3199844"/>
              <a:ext cx="5945151" cy="529323"/>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nSpc>
                  <a:spcPct val="150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components. </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From left to right: Home,</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Docking Options, Results Analysis, Configuration and Info</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7B3B9C2-1BBD-44A8-8304-E54A11ED03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81015" cy="3143250"/>
            </a:xfrm>
            <a:prstGeom prst="rect">
              <a:avLst/>
            </a:prstGeom>
            <a:noFill/>
          </p:spPr>
        </p:pic>
      </p:grpSp>
    </p:spTree>
    <p:extLst>
      <p:ext uri="{BB962C8B-B14F-4D97-AF65-F5344CB8AC3E}">
        <p14:creationId xmlns:p14="http://schemas.microsoft.com/office/powerpoint/2010/main" val="1196026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E8ED05F0-88AF-4B05-92CB-BA2E7B3075BB}"/>
              </a:ext>
            </a:extLst>
          </p:cNvPr>
          <p:cNvGrpSpPr/>
          <p:nvPr/>
        </p:nvGrpSpPr>
        <p:grpSpPr>
          <a:xfrm>
            <a:off x="650083" y="2303375"/>
            <a:ext cx="6129224" cy="2034627"/>
            <a:chOff x="650083" y="2303375"/>
            <a:chExt cx="6129224" cy="2034627"/>
          </a:xfrm>
        </p:grpSpPr>
        <p:pic>
          <p:nvPicPr>
            <p:cNvPr id="3" name="Imagen 2">
              <a:extLst>
                <a:ext uri="{FF2B5EF4-FFF2-40B4-BE49-F238E27FC236}">
                  <a16:creationId xmlns:a16="http://schemas.microsoft.com/office/drawing/2014/main" id="{4ADCF2B1-D937-4EE8-88DA-70D29160D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083" y="2303375"/>
              <a:ext cx="3005930" cy="1789200"/>
            </a:xfrm>
            <a:prstGeom prst="rect">
              <a:avLst/>
            </a:prstGeom>
            <a:ln>
              <a:noFill/>
            </a:ln>
            <a:effectLst>
              <a:softEdge rad="112500"/>
            </a:effectLst>
          </p:spPr>
        </p:pic>
        <p:pic>
          <p:nvPicPr>
            <p:cNvPr id="5" name="Imagen 4" descr="Imagen que contiene computadora&#10;&#10;Descripción generada automáticamente">
              <a:extLst>
                <a:ext uri="{FF2B5EF4-FFF2-40B4-BE49-F238E27FC236}">
                  <a16:creationId xmlns:a16="http://schemas.microsoft.com/office/drawing/2014/main" id="{F3A43DEF-808E-4434-9622-41E6DD9E5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233" y="2303375"/>
              <a:ext cx="3024074" cy="1800000"/>
            </a:xfrm>
            <a:prstGeom prst="rect">
              <a:avLst/>
            </a:prstGeom>
            <a:ln>
              <a:noFill/>
            </a:ln>
            <a:effectLst>
              <a:softEdge rad="112500"/>
            </a:effectLst>
          </p:spPr>
        </p:pic>
        <p:sp>
          <p:nvSpPr>
            <p:cNvPr id="6" name="Rectángulo 5">
              <a:extLst>
                <a:ext uri="{FF2B5EF4-FFF2-40B4-BE49-F238E27FC236}">
                  <a16:creationId xmlns:a16="http://schemas.microsoft.com/office/drawing/2014/main" id="{BDDFC18A-FC1B-4128-B49B-593EE701C7E0}"/>
                </a:ext>
              </a:extLst>
            </p:cNvPr>
            <p:cNvSpPr/>
            <p:nvPr/>
          </p:nvSpPr>
          <p:spPr>
            <a:xfrm>
              <a:off x="650083" y="4091781"/>
              <a:ext cx="2592376"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29. Predicted poses from Autodock4.</a:t>
              </a:r>
              <a:endParaRPr lang="es-ES" sz="1000" dirty="0"/>
            </a:p>
          </p:txBody>
        </p:sp>
      </p:grpSp>
    </p:spTree>
    <p:extLst>
      <p:ext uri="{BB962C8B-B14F-4D97-AF65-F5344CB8AC3E}">
        <p14:creationId xmlns:p14="http://schemas.microsoft.com/office/powerpoint/2010/main" val="1328682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29DA78FF-D702-420D-B9F2-143FC1CFB2A1}"/>
              </a:ext>
            </a:extLst>
          </p:cNvPr>
          <p:cNvGrpSpPr/>
          <p:nvPr/>
        </p:nvGrpSpPr>
        <p:grpSpPr>
          <a:xfrm>
            <a:off x="1036102" y="1931979"/>
            <a:ext cx="4544291" cy="3906050"/>
            <a:chOff x="1036102" y="1931979"/>
            <a:chExt cx="4544291" cy="3906050"/>
          </a:xfrm>
        </p:grpSpPr>
        <p:sp>
          <p:nvSpPr>
            <p:cNvPr id="2" name="Rectángulo 1">
              <a:extLst>
                <a:ext uri="{FF2B5EF4-FFF2-40B4-BE49-F238E27FC236}">
                  <a16:creationId xmlns:a16="http://schemas.microsoft.com/office/drawing/2014/main" id="{19C59689-F476-472F-9ADB-C386199F13AF}"/>
                </a:ext>
              </a:extLst>
            </p:cNvPr>
            <p:cNvSpPr/>
            <p:nvPr/>
          </p:nvSpPr>
          <p:spPr>
            <a:xfrm>
              <a:off x="1036102" y="5591808"/>
              <a:ext cx="1978427"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30. Box Centered on X77.</a:t>
              </a:r>
              <a:endParaRPr lang="es-ES" sz="1000" dirty="0"/>
            </a:p>
          </p:txBody>
        </p:sp>
        <p:pic>
          <p:nvPicPr>
            <p:cNvPr id="6" name="Imagen 5" descr="Imagen que contiene collar&#10;&#10;Descripción generada automáticamente">
              <a:extLst>
                <a:ext uri="{FF2B5EF4-FFF2-40B4-BE49-F238E27FC236}">
                  <a16:creationId xmlns:a16="http://schemas.microsoft.com/office/drawing/2014/main" id="{1DAFCF1C-AF4E-4DEA-82F4-309085F3D61D}"/>
                </a:ext>
              </a:extLst>
            </p:cNvPr>
            <p:cNvPicPr>
              <a:picLocks noChangeAspect="1"/>
            </p:cNvPicPr>
            <p:nvPr/>
          </p:nvPicPr>
          <p:blipFill rotWithShape="1">
            <a:blip r:embed="rId2">
              <a:extLst>
                <a:ext uri="{28A0092B-C50C-407E-A947-70E740481C1C}">
                  <a14:useLocalDpi xmlns:a14="http://schemas.microsoft.com/office/drawing/2010/main" val="0"/>
                </a:ext>
              </a:extLst>
            </a:blip>
            <a:srcRect l="16927" t="18547" r="20925"/>
            <a:stretch/>
          </p:blipFill>
          <p:spPr>
            <a:xfrm>
              <a:off x="1036102" y="1931979"/>
              <a:ext cx="4544291" cy="3659829"/>
            </a:xfrm>
            <a:prstGeom prst="rect">
              <a:avLst/>
            </a:prstGeom>
          </p:spPr>
        </p:pic>
      </p:grpSp>
    </p:spTree>
    <p:extLst>
      <p:ext uri="{BB962C8B-B14F-4D97-AF65-F5344CB8AC3E}">
        <p14:creationId xmlns:p14="http://schemas.microsoft.com/office/powerpoint/2010/main" val="2622070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7FE1782E-573E-49E7-9A2D-5E723C26D11D}"/>
              </a:ext>
            </a:extLst>
          </p:cNvPr>
          <p:cNvGrpSpPr/>
          <p:nvPr/>
        </p:nvGrpSpPr>
        <p:grpSpPr>
          <a:xfrm>
            <a:off x="951230" y="1689045"/>
            <a:ext cx="5551434" cy="3874872"/>
            <a:chOff x="951230" y="1689045"/>
            <a:chExt cx="5551434" cy="3874872"/>
          </a:xfrm>
        </p:grpSpPr>
        <p:sp>
          <p:nvSpPr>
            <p:cNvPr id="3" name="Cuadro de texto 2">
              <a:extLst>
                <a:ext uri="{FF2B5EF4-FFF2-40B4-BE49-F238E27FC236}">
                  <a16:creationId xmlns:a16="http://schemas.microsoft.com/office/drawing/2014/main" id="{48CE1CAE-A246-4285-B82B-B45854039F13}"/>
                </a:ext>
              </a:extLst>
            </p:cNvPr>
            <p:cNvSpPr txBox="1">
              <a:spLocks noChangeArrowheads="1"/>
            </p:cNvSpPr>
            <p:nvPr/>
          </p:nvSpPr>
          <p:spPr bwMode="auto">
            <a:xfrm>
              <a:off x="951230" y="4951890"/>
              <a:ext cx="5409565"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31. Superposition of predicted complex from box Centered on Hetero with a reference complex (PDB ID: 4MQT).</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represented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Imagen 4" descr="Imagen que contiene taza, café, comida, caliente&#10;&#10;Descripción generada automáticamente">
              <a:extLst>
                <a:ext uri="{FF2B5EF4-FFF2-40B4-BE49-F238E27FC236}">
                  <a16:creationId xmlns:a16="http://schemas.microsoft.com/office/drawing/2014/main" id="{7D88A303-C8CD-4C54-9384-E6FF5DFA0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689045"/>
              <a:ext cx="5486664" cy="3085254"/>
            </a:xfrm>
            <a:prstGeom prst="rect">
              <a:avLst/>
            </a:prstGeom>
            <a:ln>
              <a:noFill/>
            </a:ln>
            <a:effectLst>
              <a:outerShdw blurRad="292100" dist="139700" dir="2700000" algn="tl" rotWithShape="0">
                <a:srgbClr val="333333">
                  <a:alpha val="65000"/>
                </a:srgbClr>
              </a:outerShdw>
            </a:effectLst>
          </p:spPr>
        </p:pic>
        <p:sp>
          <p:nvSpPr>
            <p:cNvPr id="6" name="Rectángulo 5">
              <a:extLst>
                <a:ext uri="{FF2B5EF4-FFF2-40B4-BE49-F238E27FC236}">
                  <a16:creationId xmlns:a16="http://schemas.microsoft.com/office/drawing/2014/main" id="{AF122C7F-000A-43AE-9772-7BA4983F6507}"/>
                </a:ext>
              </a:extLst>
            </p:cNvPr>
            <p:cNvSpPr/>
            <p:nvPr/>
          </p:nvSpPr>
          <p:spPr>
            <a:xfrm>
              <a:off x="2181412" y="3735518"/>
              <a:ext cx="470000"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D103</a:t>
              </a:r>
              <a:endParaRPr lang="es-ES" sz="1000" dirty="0"/>
            </a:p>
          </p:txBody>
        </p:sp>
        <p:sp>
          <p:nvSpPr>
            <p:cNvPr id="7" name="Rectángulo 6">
              <a:extLst>
                <a:ext uri="{FF2B5EF4-FFF2-40B4-BE49-F238E27FC236}">
                  <a16:creationId xmlns:a16="http://schemas.microsoft.com/office/drawing/2014/main" id="{B45EC64E-EA3A-4907-BA32-354B19363809}"/>
                </a:ext>
              </a:extLst>
            </p:cNvPr>
            <p:cNvSpPr/>
            <p:nvPr/>
          </p:nvSpPr>
          <p:spPr>
            <a:xfrm>
              <a:off x="3121935" y="4165009"/>
              <a:ext cx="470000"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Y426</a:t>
              </a:r>
              <a:endParaRPr lang="es-ES" sz="1000" dirty="0"/>
            </a:p>
          </p:txBody>
        </p:sp>
        <p:sp>
          <p:nvSpPr>
            <p:cNvPr id="8" name="Rectángulo 7">
              <a:extLst>
                <a:ext uri="{FF2B5EF4-FFF2-40B4-BE49-F238E27FC236}">
                  <a16:creationId xmlns:a16="http://schemas.microsoft.com/office/drawing/2014/main" id="{74C26C99-C666-4B4D-A3DA-75A2A4087346}"/>
                </a:ext>
              </a:extLst>
            </p:cNvPr>
            <p:cNvSpPr/>
            <p:nvPr/>
          </p:nvSpPr>
          <p:spPr>
            <a:xfrm>
              <a:off x="3682133" y="3735517"/>
              <a:ext cx="470000"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Y403</a:t>
              </a:r>
              <a:endParaRPr lang="es-ES" sz="1000" dirty="0"/>
            </a:p>
          </p:txBody>
        </p:sp>
      </p:grpSp>
    </p:spTree>
    <p:extLst>
      <p:ext uri="{BB962C8B-B14F-4D97-AF65-F5344CB8AC3E}">
        <p14:creationId xmlns:p14="http://schemas.microsoft.com/office/powerpoint/2010/main" val="2330009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980456C5-34B0-4644-9B4E-B6F9FCA80888}"/>
              </a:ext>
            </a:extLst>
          </p:cNvPr>
          <p:cNvGrpSpPr/>
          <p:nvPr/>
        </p:nvGrpSpPr>
        <p:grpSpPr>
          <a:xfrm>
            <a:off x="1514764" y="2438400"/>
            <a:ext cx="5476240" cy="3115081"/>
            <a:chOff x="1514764" y="2438400"/>
            <a:chExt cx="5476240" cy="3115081"/>
          </a:xfrm>
        </p:grpSpPr>
        <p:pic>
          <p:nvPicPr>
            <p:cNvPr id="3" name="Imagen 2" descr="Imagen que contiene flor, tabla, collar&#10;&#10;Descripción generada automáticamente">
              <a:extLst>
                <a:ext uri="{FF2B5EF4-FFF2-40B4-BE49-F238E27FC236}">
                  <a16:creationId xmlns:a16="http://schemas.microsoft.com/office/drawing/2014/main" id="{DBFE44BC-4D93-4FC4-905B-C511BF7EF486}"/>
                </a:ext>
              </a:extLst>
            </p:cNvPr>
            <p:cNvPicPr>
              <a:picLocks noChangeAspect="1"/>
            </p:cNvPicPr>
            <p:nvPr/>
          </p:nvPicPr>
          <p:blipFill rotWithShape="1">
            <a:blip r:embed="rId2">
              <a:extLst>
                <a:ext uri="{28A0092B-C50C-407E-A947-70E740481C1C}">
                  <a14:useLocalDpi xmlns:a14="http://schemas.microsoft.com/office/drawing/2010/main" val="0"/>
                </a:ext>
              </a:extLst>
            </a:blip>
            <a:srcRect l="20716" t="13202" r="33810" b="30679"/>
            <a:stretch/>
          </p:blipFill>
          <p:spPr>
            <a:xfrm>
              <a:off x="1514764" y="2438400"/>
              <a:ext cx="3325091" cy="2521527"/>
            </a:xfrm>
            <a:prstGeom prst="rect">
              <a:avLst/>
            </a:prstGeom>
          </p:spPr>
        </p:pic>
        <p:sp>
          <p:nvSpPr>
            <p:cNvPr id="4" name="Cuadro de texto 2">
              <a:extLst>
                <a:ext uri="{FF2B5EF4-FFF2-40B4-BE49-F238E27FC236}">
                  <a16:creationId xmlns:a16="http://schemas.microsoft.com/office/drawing/2014/main" id="{16931448-CC81-4D5B-837D-E1C2EAF6755A}"/>
                </a:ext>
              </a:extLst>
            </p:cNvPr>
            <p:cNvSpPr txBox="1">
              <a:spLocks noChangeArrowheads="1"/>
            </p:cNvSpPr>
            <p:nvPr/>
          </p:nvSpPr>
          <p:spPr bwMode="auto">
            <a:xfrm>
              <a:off x="1514764" y="4941454"/>
              <a:ext cx="5476240"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32. Automatic mode Search Space determination.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is represented gray cartoon. Each binding site predicted by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AutoLigand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is represented as transparent surface and contains an object represented as sticks. The box is shown in cylinders and magenta color.</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5596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3DCA739-287B-4ABA-97BB-45D4458B18FD}"/>
              </a:ext>
            </a:extLst>
          </p:cNvPr>
          <p:cNvGrpSpPr/>
          <p:nvPr/>
        </p:nvGrpSpPr>
        <p:grpSpPr>
          <a:xfrm>
            <a:off x="946150" y="2377283"/>
            <a:ext cx="5419725" cy="3429001"/>
            <a:chOff x="-111460" y="1447137"/>
            <a:chExt cx="5712160" cy="3932646"/>
          </a:xfrm>
        </p:grpSpPr>
        <p:sp>
          <p:nvSpPr>
            <p:cNvPr id="3" name="Cuadro de texto 2">
              <a:extLst>
                <a:ext uri="{FF2B5EF4-FFF2-40B4-BE49-F238E27FC236}">
                  <a16:creationId xmlns:a16="http://schemas.microsoft.com/office/drawing/2014/main" id="{7C293E41-7D53-4F67-800A-009D2098908E}"/>
                </a:ext>
              </a:extLst>
            </p:cNvPr>
            <p:cNvSpPr txBox="1">
              <a:spLocks noChangeArrowheads="1"/>
            </p:cNvSpPr>
            <p:nvPr/>
          </p:nvSpPr>
          <p:spPr bwMode="auto">
            <a:xfrm>
              <a:off x="-111460" y="4701907"/>
              <a:ext cx="5581473" cy="67787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3.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Result Analysis Tab. </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Behind left to right: Result table and Log record. The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output table is shown in the front.</a:t>
              </a:r>
              <a:endParaRPr lang="es-ES" sz="9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0966599F-2A8F-4638-868A-BD87E4E77C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47137"/>
              <a:ext cx="5600700" cy="3009900"/>
            </a:xfrm>
            <a:prstGeom prst="rect">
              <a:avLst/>
            </a:prstGeom>
            <a:noFill/>
            <a:ln>
              <a:noFill/>
            </a:ln>
          </p:spPr>
        </p:pic>
      </p:grpSp>
    </p:spTree>
    <p:extLst>
      <p:ext uri="{BB962C8B-B14F-4D97-AF65-F5344CB8AC3E}">
        <p14:creationId xmlns:p14="http://schemas.microsoft.com/office/powerpoint/2010/main" val="1435520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DC49A9FF-10AE-46DA-8B13-A55B7C006B14}"/>
              </a:ext>
            </a:extLst>
          </p:cNvPr>
          <p:cNvGrpSpPr/>
          <p:nvPr/>
        </p:nvGrpSpPr>
        <p:grpSpPr>
          <a:xfrm>
            <a:off x="798513" y="2026762"/>
            <a:ext cx="5715000" cy="4130045"/>
            <a:chOff x="19050" y="0"/>
            <a:chExt cx="5715000" cy="4130597"/>
          </a:xfrm>
        </p:grpSpPr>
        <p:sp>
          <p:nvSpPr>
            <p:cNvPr id="3" name="Cuadro de texto 2">
              <a:extLst>
                <a:ext uri="{FF2B5EF4-FFF2-40B4-BE49-F238E27FC236}">
                  <a16:creationId xmlns:a16="http://schemas.microsoft.com/office/drawing/2014/main" id="{698367B7-B462-4C58-B090-9A006A8FFCF2}"/>
                </a:ext>
              </a:extLst>
            </p:cNvPr>
            <p:cNvSpPr txBox="1">
              <a:spLocks noChangeArrowheads="1"/>
            </p:cNvSpPr>
            <p:nvPr/>
          </p:nvSpPr>
          <p:spPr bwMode="auto">
            <a:xfrm>
              <a:off x="19050" y="3838585"/>
              <a:ext cx="4805799" cy="29201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50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4.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Configuration Tab.</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A7A6D008-4D76-46CD-B12E-FD40727295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825" y="0"/>
              <a:ext cx="5610225" cy="3838575"/>
            </a:xfrm>
            <a:prstGeom prst="rect">
              <a:avLst/>
            </a:prstGeom>
            <a:noFill/>
            <a:ln>
              <a:noFill/>
            </a:ln>
          </p:spPr>
        </p:pic>
      </p:grpSp>
    </p:spTree>
    <p:extLst>
      <p:ext uri="{BB962C8B-B14F-4D97-AF65-F5344CB8AC3E}">
        <p14:creationId xmlns:p14="http://schemas.microsoft.com/office/powerpoint/2010/main" val="3663578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FA6C8AA4-6B27-43A9-8122-9FB5C7C95117}"/>
              </a:ext>
            </a:extLst>
          </p:cNvPr>
          <p:cNvGrpSpPr/>
          <p:nvPr/>
        </p:nvGrpSpPr>
        <p:grpSpPr>
          <a:xfrm>
            <a:off x="813752" y="2239804"/>
            <a:ext cx="5684520" cy="3703955"/>
            <a:chOff x="-409288" y="2862629"/>
            <a:chExt cx="6602584" cy="4614721"/>
          </a:xfrm>
        </p:grpSpPr>
        <p:pic>
          <p:nvPicPr>
            <p:cNvPr id="3" name="Imagen 2">
              <a:extLst>
                <a:ext uri="{FF2B5EF4-FFF2-40B4-BE49-F238E27FC236}">
                  <a16:creationId xmlns:a16="http://schemas.microsoft.com/office/drawing/2014/main" id="{8619CFF9-A5AB-433C-B458-CB8F90D7AC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408" y="2862629"/>
              <a:ext cx="6492704" cy="4189087"/>
            </a:xfrm>
            <a:prstGeom prst="rect">
              <a:avLst/>
            </a:prstGeom>
            <a:noFill/>
            <a:ln>
              <a:noFill/>
            </a:ln>
          </p:spPr>
        </p:pic>
        <p:sp>
          <p:nvSpPr>
            <p:cNvPr id="4" name="Cuadro de texto 2">
              <a:extLst>
                <a:ext uri="{FF2B5EF4-FFF2-40B4-BE49-F238E27FC236}">
                  <a16:creationId xmlns:a16="http://schemas.microsoft.com/office/drawing/2014/main" id="{2A7914E8-7549-403A-86A4-F889DBE4DBD4}"/>
                </a:ext>
              </a:extLst>
            </p:cNvPr>
            <p:cNvSpPr txBox="1">
              <a:spLocks noChangeArrowheads="1"/>
            </p:cNvSpPr>
            <p:nvPr/>
          </p:nvSpPr>
          <p:spPr bwMode="auto">
            <a:xfrm>
              <a:off x="-409288" y="7113535"/>
              <a:ext cx="5581324" cy="36381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50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5.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Info Tab.</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52906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7F34B358-BA85-4886-A041-B10AD806954F}"/>
              </a:ext>
            </a:extLst>
          </p:cNvPr>
          <p:cNvGrpSpPr/>
          <p:nvPr/>
        </p:nvGrpSpPr>
        <p:grpSpPr>
          <a:xfrm>
            <a:off x="890587" y="2386806"/>
            <a:ext cx="5530850" cy="3409950"/>
            <a:chOff x="-10441" y="1"/>
            <a:chExt cx="5803499" cy="3409950"/>
          </a:xfrm>
        </p:grpSpPr>
        <p:sp>
          <p:nvSpPr>
            <p:cNvPr id="3" name="Cuadro de texto 2">
              <a:extLst>
                <a:ext uri="{FF2B5EF4-FFF2-40B4-BE49-F238E27FC236}">
                  <a16:creationId xmlns:a16="http://schemas.microsoft.com/office/drawing/2014/main" id="{0987CEA8-6B25-4511-B4BB-4F4F599ABBA8}"/>
                </a:ext>
              </a:extLst>
            </p:cNvPr>
            <p:cNvSpPr txBox="1">
              <a:spLocks noChangeArrowheads="1"/>
            </p:cNvSpPr>
            <p:nvPr/>
          </p:nvSpPr>
          <p:spPr bwMode="auto">
            <a:xfrm>
              <a:off x="-10441" y="2689929"/>
              <a:ext cx="5803499" cy="72002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6. Custom Box.</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(farnesyltransferase) is represented in cartoon and gray color. Note that the Zn atom and the cofactor are also represented, in sphere and sticks respectively. The box is shown in cylinders and magenta color.</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A0875E68-7DB6-4CD1-ACA9-DEBC06F945B4}"/>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l="-162" r="-162"/>
            <a:stretch/>
          </p:blipFill>
          <p:spPr bwMode="auto">
            <a:xfrm>
              <a:off x="1227909" y="1"/>
              <a:ext cx="3505488" cy="2629015"/>
            </a:xfrm>
            <a:prstGeom prst="rect">
              <a:avLst/>
            </a:prstGeom>
            <a:ln>
              <a:noFill/>
            </a:ln>
            <a:effectLst>
              <a:softEdge rad="112500"/>
            </a:effectLst>
          </p:spPr>
        </p:pic>
      </p:grpSp>
    </p:spTree>
    <p:extLst>
      <p:ext uri="{BB962C8B-B14F-4D97-AF65-F5344CB8AC3E}">
        <p14:creationId xmlns:p14="http://schemas.microsoft.com/office/powerpoint/2010/main" val="1438567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657B29B-2C3D-47A7-ABBF-8B30DF558016}"/>
              </a:ext>
            </a:extLst>
          </p:cNvPr>
          <p:cNvGrpSpPr/>
          <p:nvPr/>
        </p:nvGrpSpPr>
        <p:grpSpPr>
          <a:xfrm>
            <a:off x="922655" y="2324259"/>
            <a:ext cx="5466715" cy="3240293"/>
            <a:chOff x="-58959" y="1"/>
            <a:chExt cx="5639775" cy="3240293"/>
          </a:xfrm>
        </p:grpSpPr>
        <p:sp>
          <p:nvSpPr>
            <p:cNvPr id="3" name="Cuadro de texto 2">
              <a:extLst>
                <a:ext uri="{FF2B5EF4-FFF2-40B4-BE49-F238E27FC236}">
                  <a16:creationId xmlns:a16="http://schemas.microsoft.com/office/drawing/2014/main" id="{2BAE735C-81A4-43A6-A914-A953360D2074}"/>
                </a:ext>
              </a:extLst>
            </p:cNvPr>
            <p:cNvSpPr txBox="1">
              <a:spLocks noChangeArrowheads="1"/>
            </p:cNvSpPr>
            <p:nvPr/>
          </p:nvSpPr>
          <p:spPr bwMode="auto">
            <a:xfrm>
              <a:off x="-58959" y="2628267"/>
              <a:ext cx="5639775"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7. Superposition of the predicted complex from custom box using AutoDock4Zn with a reference complex (PDB ID: 1S63).</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4876345A-AFDB-46EA-B179-15D57FBA3179}"/>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7627" y="1"/>
              <a:ext cx="3505983" cy="2628237"/>
            </a:xfrm>
            <a:prstGeom prst="rect">
              <a:avLst/>
            </a:prstGeom>
            <a:ln>
              <a:noFill/>
            </a:ln>
            <a:effectLst>
              <a:softEdge rad="112500"/>
            </a:effectLst>
          </p:spPr>
        </p:pic>
      </p:grpSp>
    </p:spTree>
    <p:extLst>
      <p:ext uri="{BB962C8B-B14F-4D97-AF65-F5344CB8AC3E}">
        <p14:creationId xmlns:p14="http://schemas.microsoft.com/office/powerpoint/2010/main" val="913087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DCA7975-7A65-4E91-93C5-862AA42EE8BA}"/>
              </a:ext>
            </a:extLst>
          </p:cNvPr>
          <p:cNvGrpSpPr/>
          <p:nvPr/>
        </p:nvGrpSpPr>
        <p:grpSpPr>
          <a:xfrm>
            <a:off x="951230" y="2367756"/>
            <a:ext cx="5409565" cy="3180290"/>
            <a:chOff x="-39757" y="-55660"/>
            <a:chExt cx="5409565" cy="3180290"/>
          </a:xfrm>
        </p:grpSpPr>
        <p:sp>
          <p:nvSpPr>
            <p:cNvPr id="3" name="Cuadro de texto 2">
              <a:extLst>
                <a:ext uri="{FF2B5EF4-FFF2-40B4-BE49-F238E27FC236}">
                  <a16:creationId xmlns:a16="http://schemas.microsoft.com/office/drawing/2014/main" id="{F473AC42-4E33-4C28-87DD-7431951448CF}"/>
                </a:ext>
              </a:extLst>
            </p:cNvPr>
            <p:cNvSpPr txBox="1">
              <a:spLocks noChangeArrowheads="1"/>
            </p:cNvSpPr>
            <p:nvPr/>
          </p:nvSpPr>
          <p:spPr bwMode="auto">
            <a:xfrm>
              <a:off x="-39757" y="2639078"/>
              <a:ext cx="5409565" cy="48555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8. Box Centered on Hetero.</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(Vps34) is represented in cartoon and gray color and previous ligand in green sticks. The box is shown in cylinders and magenta color.</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F5B2C064-864B-4AF2-9AD1-7B61819CD9C8}"/>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722" y="-55660"/>
              <a:ext cx="3506400" cy="2629298"/>
            </a:xfrm>
            <a:prstGeom prst="rect">
              <a:avLst/>
            </a:prstGeom>
            <a:ln>
              <a:noFill/>
            </a:ln>
            <a:effectLst>
              <a:softEdge rad="112500"/>
            </a:effectLst>
          </p:spPr>
        </p:pic>
      </p:grpSp>
    </p:spTree>
    <p:extLst>
      <p:ext uri="{BB962C8B-B14F-4D97-AF65-F5344CB8AC3E}">
        <p14:creationId xmlns:p14="http://schemas.microsoft.com/office/powerpoint/2010/main" val="237000614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3255</TotalTime>
  <Words>953</Words>
  <Application>Microsoft Office PowerPoint</Application>
  <PresentationFormat>Personalizado</PresentationFormat>
  <Paragraphs>49</Paragraphs>
  <Slides>33</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33</vt:i4>
      </vt:variant>
    </vt:vector>
  </HeadingPairs>
  <TitlesOfParts>
    <vt:vector size="38" baseType="lpstr">
      <vt:lpstr>Arial</vt:lpstr>
      <vt:lpstr>Calibri</vt:lpstr>
      <vt:lpstr>Calibri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Mario Valdez Tresanco</dc:creator>
  <cp:lastModifiedBy>Mario Valdes</cp:lastModifiedBy>
  <cp:revision>20</cp:revision>
  <dcterms:created xsi:type="dcterms:W3CDTF">2020-04-25T09:24:47Z</dcterms:created>
  <dcterms:modified xsi:type="dcterms:W3CDTF">2020-07-14T06:59:56Z</dcterms:modified>
</cp:coreProperties>
</file>